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0" r:id="rId3"/>
    <p:sldId id="262" r:id="rId4"/>
    <p:sldId id="261" r:id="rId5"/>
    <p:sldId id="273" r:id="rId6"/>
    <p:sldId id="272" r:id="rId7"/>
    <p:sldId id="271" r:id="rId8"/>
    <p:sldId id="268" r:id="rId9"/>
    <p:sldId id="257" r:id="rId10"/>
    <p:sldId id="269" r:id="rId11"/>
    <p:sldId id="288" r:id="rId12"/>
    <p:sldId id="274" r:id="rId13"/>
    <p:sldId id="275" r:id="rId14"/>
    <p:sldId id="276" r:id="rId15"/>
    <p:sldId id="277" r:id="rId16"/>
    <p:sldId id="289" r:id="rId17"/>
    <p:sldId id="290" r:id="rId18"/>
    <p:sldId id="263" r:id="rId19"/>
    <p:sldId id="291" r:id="rId20"/>
    <p:sldId id="292" r:id="rId21"/>
    <p:sldId id="293" r:id="rId22"/>
    <p:sldId id="294" r:id="rId23"/>
    <p:sldId id="278" r:id="rId24"/>
    <p:sldId id="279" r:id="rId25"/>
    <p:sldId id="280" r:id="rId26"/>
    <p:sldId id="281" r:id="rId27"/>
    <p:sldId id="282" r:id="rId28"/>
    <p:sldId id="284" r:id="rId29"/>
    <p:sldId id="286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88290" autoAdjust="0"/>
  </p:normalViewPr>
  <p:slideViewPr>
    <p:cSldViewPr>
      <p:cViewPr>
        <p:scale>
          <a:sx n="100" d="100"/>
          <a:sy n="100" d="100"/>
        </p:scale>
        <p:origin x="-2190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91B41-49B5-4DDF-A8F6-BED483646AE9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942BE-6582-4F81-AB58-2CDE8CA7FC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589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고아원은 </a:t>
            </a:r>
            <a:r>
              <a:rPr lang="ko-KR" altLang="en-US" dirty="0" err="1" smtClean="0"/>
              <a:t>아눈치아타광장을</a:t>
            </a:r>
            <a:r>
              <a:rPr lang="ko-KR" altLang="en-US" dirty="0" smtClean="0"/>
              <a:t> 중심으로 하여 </a:t>
            </a:r>
            <a:r>
              <a:rPr lang="ko-KR" altLang="en-US" dirty="0" err="1" smtClean="0"/>
              <a:t>아눈치아타</a:t>
            </a:r>
            <a:r>
              <a:rPr lang="ko-KR" altLang="en-US" dirty="0" smtClean="0"/>
              <a:t> 성당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맞은편의 아케이드와 함께 설명되어야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광장에는 원래 </a:t>
            </a:r>
            <a:r>
              <a:rPr lang="ko-KR" altLang="en-US" dirty="0" err="1" smtClean="0"/>
              <a:t>아눈치아타</a:t>
            </a:r>
            <a:r>
              <a:rPr lang="ko-KR" altLang="en-US" dirty="0" smtClean="0"/>
              <a:t> 성당이 들어서 있었으나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거의 버려진 상태였다</a:t>
            </a:r>
            <a:r>
              <a:rPr lang="en-US" altLang="ko-KR" dirty="0" smtClean="0"/>
              <a:t>. 1427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브루넬레스키에</a:t>
            </a:r>
            <a:r>
              <a:rPr lang="ko-KR" altLang="en-US" dirty="0" smtClean="0"/>
              <a:t> 의해 고아 보육원이 들어서면서 광장은 변화하기 시작한다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고아원의 포티코의 아케이드 디자인은 이 후 디자이너들이 그 광장에서 이어갈 건축적 수준을 정해주고 그리하여 더 일찍 만든 성당으로부터의 운동계획에 극적인 건축적 결론을 창출케 하였다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그리하여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1454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년에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포티코와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조화를 이루는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아눈치아타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성당의 중앙부분이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미켈로쪼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Michaelozzo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1396-1472)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의해 건축되었다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그러다가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1516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년에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안토니오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다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상갈로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형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(Antonio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Shangallo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elder, 1455 -1534)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바치오 댜뇰로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Baccio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d'Agnolo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1462-1543)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의해 맞은 편에 아케이드가 놓여지면서 광장은 완성된다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두 사람의 작업 역시 브루넬레스키의 디자인을 따라 조화롭게 이루어진 것이다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이처럼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브루넬레스키의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고아 보육원의 배치는 단순히 혼자만의 배치로 끝난 것이 아니라 광장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성당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맞은편의 아케이드들을 서로 연관시키며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하나의 디자인으로 조화롭게 광장을 구성하였다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942BE-6582-4F81-AB58-2CDE8CA7FCC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D61DB-014B-4E33-8B84-AED88CDE37B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407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02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85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5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1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24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92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72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550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5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66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C3ED7-C339-41C3-9CD1-80E9A2AA81BC}" type="datetimeFigureOut">
              <a:rPr lang="ko-KR" altLang="en-US" smtClean="0"/>
              <a:pPr/>
              <a:t>2011-09-29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5E90C-5834-4950-8481-2D88C1B46B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19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692696"/>
            <a:ext cx="2734072" cy="675655"/>
          </a:xfrm>
        </p:spPr>
        <p:txBody>
          <a:bodyPr>
            <a:norm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공간 </a:t>
            </a: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분석론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780928"/>
            <a:ext cx="6400800" cy="936104"/>
          </a:xfrm>
        </p:spPr>
        <p:txBody>
          <a:bodyPr/>
          <a:lstStyle/>
          <a:p>
            <a:r>
              <a:rPr lang="ko-KR" altLang="en-US" dirty="0" smtClean="0"/>
              <a:t>새로운 시작 </a:t>
            </a:r>
            <a:endParaRPr lang="en-US" altLang="ko-KR" dirty="0" smtClean="0"/>
          </a:p>
          <a:p>
            <a:r>
              <a:rPr lang="en-US" altLang="ko-KR" sz="1400" b="1" dirty="0" err="1" smtClean="0"/>
              <a:t>Ospedale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Degli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Innocenti</a:t>
            </a:r>
            <a:r>
              <a:rPr lang="en-US" altLang="ko-KR" sz="1400" b="1" dirty="0" smtClean="0"/>
              <a:t>, Brunelleschi, Florence</a:t>
            </a:r>
            <a:endParaRPr lang="ko-KR" altLang="en-US" sz="1400" b="1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5940152" y="5949280"/>
            <a:ext cx="3096344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 smtClean="0"/>
              <a:t>20062728 </a:t>
            </a:r>
            <a:r>
              <a:rPr lang="ko-KR" altLang="en-US" sz="1000" b="1" dirty="0" smtClean="0"/>
              <a:t>김요섭</a:t>
            </a:r>
            <a:r>
              <a:rPr lang="en-US" altLang="ko-KR" sz="1000" b="1" dirty="0" smtClean="0"/>
              <a:t>/ 20082818 </a:t>
            </a:r>
            <a:r>
              <a:rPr lang="ko-KR" altLang="en-US" sz="1000" b="1" dirty="0" smtClean="0"/>
              <a:t>김희영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9309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2"/>
          <p:cNvSpPr txBox="1">
            <a:spLocks/>
          </p:cNvSpPr>
          <p:nvPr/>
        </p:nvSpPr>
        <p:spPr>
          <a:xfrm>
            <a:off x="611560" y="3357621"/>
            <a:ext cx="59927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아케이드</a:t>
            </a:r>
            <a:r>
              <a:rPr lang="en-US" altLang="ko-KR" sz="1000" b="1" dirty="0" smtClean="0"/>
              <a:t>-  11</a:t>
            </a:r>
            <a:r>
              <a:rPr lang="ko-KR" altLang="en-US" sz="1000" b="1" dirty="0" smtClean="0"/>
              <a:t>개의 반원형 아치로 구성</a:t>
            </a:r>
            <a:r>
              <a:rPr lang="en-US" altLang="ko-KR" sz="1000" b="1" dirty="0" smtClean="0"/>
              <a:t>/ </a:t>
            </a:r>
            <a:r>
              <a:rPr lang="ko-KR" altLang="en-US" sz="1000" b="1" dirty="0" err="1" smtClean="0"/>
              <a:t>양단부에서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코린트</a:t>
            </a:r>
            <a:r>
              <a:rPr lang="ko-KR" altLang="en-US" sz="1000" b="1" dirty="0" smtClean="0"/>
              <a:t> 오더로 된 </a:t>
            </a:r>
            <a:r>
              <a:rPr lang="ko-KR" altLang="en-US" sz="1000" b="1" dirty="0" err="1" smtClean="0"/>
              <a:t>필라스터에서</a:t>
            </a:r>
            <a:r>
              <a:rPr lang="ko-KR" altLang="en-US" sz="1000" b="1" dirty="0" smtClean="0"/>
              <a:t> 끝남</a:t>
            </a:r>
            <a:r>
              <a:rPr lang="en-US" altLang="ko-KR" sz="1000" b="1" dirty="0" smtClean="0"/>
              <a:t>.</a:t>
            </a:r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err="1" smtClean="0"/>
              <a:t>페디멘트를</a:t>
            </a:r>
            <a:r>
              <a:rPr lang="ko-KR" altLang="en-US" sz="1000" b="1" dirty="0" smtClean="0"/>
              <a:t> 가진 작은 창 배열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지붕 위의 층은 후에 증축</a:t>
            </a:r>
            <a:r>
              <a:rPr lang="en-US" altLang="ko-KR" sz="1000" b="1" dirty="0" smtClean="0"/>
              <a:t>)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000" b="1" dirty="0" smtClean="0"/>
              <a:t>각 기둥의 높이</a:t>
            </a:r>
            <a:r>
              <a:rPr lang="en-US" altLang="ko-KR" sz="1000" b="1" dirty="0" smtClean="0"/>
              <a:t>- </a:t>
            </a:r>
            <a:r>
              <a:rPr lang="ko-KR" altLang="en-US" sz="1000" b="1" dirty="0" smtClean="0"/>
              <a:t>정사각형 </a:t>
            </a:r>
            <a:r>
              <a:rPr lang="ko-KR" altLang="en-US" sz="1000" b="1" dirty="0" err="1" smtClean="0"/>
              <a:t>베이의</a:t>
            </a:r>
            <a:r>
              <a:rPr lang="ko-KR" altLang="en-US" sz="1000" b="1" dirty="0" smtClean="0"/>
              <a:t> 폭과 같다</a:t>
            </a:r>
            <a:r>
              <a:rPr lang="en-US" altLang="ko-KR" sz="1000" b="1" dirty="0" smtClean="0"/>
              <a:t>. </a:t>
            </a:r>
            <a:r>
              <a:rPr lang="ko-KR" altLang="en-US" sz="1000" b="1" dirty="0" smtClean="0"/>
              <a:t>각 베이는 정육면체 공간으로 형성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건물의 구성</a:t>
            </a:r>
            <a:r>
              <a:rPr lang="en-US" altLang="ko-KR" sz="1000" b="1" dirty="0" smtClean="0"/>
              <a:t>(COMPOSITION)-</a:t>
            </a:r>
            <a:r>
              <a:rPr lang="ko-KR" altLang="en-US" sz="1000" b="1" dirty="0" smtClean="0"/>
              <a:t>분할된 수평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수직의 요소</a:t>
            </a:r>
            <a:r>
              <a:rPr lang="en-US" altLang="ko-KR" sz="1000" b="1" dirty="0" smtClean="0"/>
              <a:t>-</a:t>
            </a:r>
            <a:r>
              <a:rPr lang="ko-KR" altLang="en-US" sz="1000" b="1" dirty="0" smtClean="0"/>
              <a:t>르네상스방식으로 통합</a:t>
            </a:r>
            <a:endParaRPr lang="en-US" altLang="ko-KR" sz="1000" b="1" dirty="0"/>
          </a:p>
        </p:txBody>
      </p:sp>
      <p:pic>
        <p:nvPicPr>
          <p:cNvPr id="5" name="Picture 3" descr="C:\Users\JOSEPH\Desktop\Ospedale degli Innocenti\Ospedale_West_El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t="23208" r="9190" b="28367"/>
          <a:stretch/>
        </p:blipFill>
        <p:spPr bwMode="auto">
          <a:xfrm>
            <a:off x="323528" y="968935"/>
            <a:ext cx="4680520" cy="139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SEPH\Desktop\Ospedale degli Innocenti\Innocenti_Detail_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"/>
          <a:stretch/>
        </p:blipFill>
        <p:spPr bwMode="auto">
          <a:xfrm>
            <a:off x="6516216" y="3357621"/>
            <a:ext cx="1754105" cy="14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611560" y="620688"/>
            <a:ext cx="32004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/>
              <a:t>Facade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ko-KR" altLang="en-US" sz="1400" b="1" dirty="0"/>
          </a:p>
        </p:txBody>
      </p:sp>
      <p:pic>
        <p:nvPicPr>
          <p:cNvPr id="1026" name="Picture 2" descr="C:\Users\JOSEPH\Desktop\Ospedale degli Innocenti\Ospedale_Section_South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28172" r="8788" b="30219"/>
          <a:stretch/>
        </p:blipFill>
        <p:spPr bwMode="auto">
          <a:xfrm>
            <a:off x="4951488" y="968935"/>
            <a:ext cx="4665306" cy="146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부제목 2"/>
          <p:cNvSpPr txBox="1">
            <a:spLocks/>
          </p:cNvSpPr>
          <p:nvPr/>
        </p:nvSpPr>
        <p:spPr>
          <a:xfrm>
            <a:off x="5508104" y="620688"/>
            <a:ext cx="32004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S</a:t>
            </a:r>
            <a:r>
              <a:rPr lang="en-US" altLang="ko-KR" sz="1400" b="1" dirty="0" smtClean="0"/>
              <a:t>ection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2799793" y="1898170"/>
            <a:ext cx="216024" cy="216024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16216" y="1700808"/>
            <a:ext cx="936104" cy="413386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5629275" y="1695450"/>
            <a:ext cx="290513" cy="400050"/>
          </a:xfrm>
          <a:custGeom>
            <a:avLst/>
            <a:gdLst>
              <a:gd name="connsiteX0" fmla="*/ 290513 w 290513"/>
              <a:gd name="connsiteY0" fmla="*/ 400050 h 400050"/>
              <a:gd name="connsiteX1" fmla="*/ 290513 w 290513"/>
              <a:gd name="connsiteY1" fmla="*/ 80963 h 400050"/>
              <a:gd name="connsiteX2" fmla="*/ 209550 w 290513"/>
              <a:gd name="connsiteY2" fmla="*/ 19050 h 400050"/>
              <a:gd name="connsiteX3" fmla="*/ 133350 w 290513"/>
              <a:gd name="connsiteY3" fmla="*/ 0 h 400050"/>
              <a:gd name="connsiteX4" fmla="*/ 47625 w 290513"/>
              <a:gd name="connsiteY4" fmla="*/ 28575 h 400050"/>
              <a:gd name="connsiteX5" fmla="*/ 0 w 290513"/>
              <a:gd name="connsiteY5" fmla="*/ 95250 h 400050"/>
              <a:gd name="connsiteX6" fmla="*/ 0 w 290513"/>
              <a:gd name="connsiteY6" fmla="*/ 400050 h 400050"/>
              <a:gd name="connsiteX7" fmla="*/ 290513 w 290513"/>
              <a:gd name="connsiteY7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13" h="400050">
                <a:moveTo>
                  <a:pt x="290513" y="400050"/>
                </a:moveTo>
                <a:lnTo>
                  <a:pt x="290513" y="80963"/>
                </a:lnTo>
                <a:lnTo>
                  <a:pt x="209550" y="19050"/>
                </a:lnTo>
                <a:lnTo>
                  <a:pt x="133350" y="0"/>
                </a:lnTo>
                <a:lnTo>
                  <a:pt x="47625" y="28575"/>
                </a:lnTo>
                <a:lnTo>
                  <a:pt x="0" y="95250"/>
                </a:lnTo>
                <a:lnTo>
                  <a:pt x="0" y="400050"/>
                </a:lnTo>
                <a:lnTo>
                  <a:pt x="290513" y="400050"/>
                </a:lnTo>
                <a:close/>
              </a:path>
            </a:pathLst>
          </a:cu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89289" y="1691477"/>
            <a:ext cx="385242" cy="42271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6516216" y="1907501"/>
            <a:ext cx="288032" cy="20669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5775772" y="1907501"/>
            <a:ext cx="92372" cy="187999"/>
          </a:xfrm>
          <a:prstGeom prst="line">
            <a:avLst/>
          </a:prstGeom>
          <a:ln>
            <a:solidFill>
              <a:srgbClr val="C00000"/>
            </a:solidFill>
            <a:head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444208" y="1931316"/>
            <a:ext cx="67756" cy="175973"/>
          </a:xfrm>
          <a:prstGeom prst="line">
            <a:avLst/>
          </a:prstGeom>
          <a:ln>
            <a:solidFill>
              <a:srgbClr val="C00000"/>
            </a:solidFill>
            <a:head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131892" y="1897975"/>
            <a:ext cx="338134" cy="20669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474789" y="1907501"/>
            <a:ext cx="92372" cy="187999"/>
          </a:xfrm>
          <a:prstGeom prst="line">
            <a:avLst/>
          </a:prstGeom>
          <a:ln>
            <a:solidFill>
              <a:srgbClr val="C00000"/>
            </a:solidFill>
            <a:head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443583" y="773088"/>
            <a:ext cx="5560728" cy="310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 </a:t>
            </a:r>
            <a:endParaRPr lang="en-US" altLang="ko-KR" sz="1400" b="1" dirty="0" smtClean="0"/>
          </a:p>
        </p:txBody>
      </p:sp>
      <p:pic>
        <p:nvPicPr>
          <p:cNvPr id="1026" name="Picture 2" descr="C:\Users\JOSEPH\Desktop\panorama\K-20110919-55974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40"/>
          <a:stretch/>
        </p:blipFill>
        <p:spPr bwMode="auto">
          <a:xfrm>
            <a:off x="3675920" y="4053349"/>
            <a:ext cx="3704392" cy="207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SEPH\Desktop\Ospedale degli Innocenti\Entrance-Oct06-D4152sAR8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83" y="1456895"/>
            <a:ext cx="3064630" cy="207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SEPH\Desktop\Ospedale degli Innocenti\Innocenti_Loggia_Sec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4"/>
          <a:stretch/>
        </p:blipFill>
        <p:spPr bwMode="auto">
          <a:xfrm>
            <a:off x="7452320" y="828184"/>
            <a:ext cx="140552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76147" y="1456895"/>
            <a:ext cx="18722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공공가로와 광장에 면하여 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아케이드 </a:t>
            </a:r>
            <a:r>
              <a:rPr lang="ko-KR" altLang="en-US" sz="1000" b="1" dirty="0" err="1" smtClean="0"/>
              <a:t>로지아</a:t>
            </a:r>
            <a:r>
              <a:rPr lang="en-US" altLang="ko-KR" sz="1000" b="1" dirty="0" smtClean="0"/>
              <a:t>(arcaded loggia)</a:t>
            </a:r>
            <a:r>
              <a:rPr lang="ko-KR" altLang="en-US" sz="1000" b="1" dirty="0" smtClean="0"/>
              <a:t>를 가지게 되었다</a:t>
            </a:r>
            <a:r>
              <a:rPr lang="en-US" altLang="ko-KR" sz="1000" b="1" dirty="0" smtClean="0"/>
              <a:t>.</a:t>
            </a:r>
          </a:p>
          <a:p>
            <a:endParaRPr lang="en-US" altLang="ko-KR" sz="1000" b="1" dirty="0"/>
          </a:p>
          <a:p>
            <a:r>
              <a:rPr lang="en-US" altLang="ko-KR" sz="1000" b="1" dirty="0" smtClean="0"/>
              <a:t>14~15</a:t>
            </a:r>
            <a:r>
              <a:rPr lang="ko-KR" altLang="en-US" sz="1000" b="1" dirty="0" smtClean="0"/>
              <a:t>세기에 지어진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대부분의 건물에는</a:t>
            </a:r>
            <a:endParaRPr lang="en-US" altLang="ko-KR" sz="1000" b="1" dirty="0" smtClean="0"/>
          </a:p>
          <a:p>
            <a:r>
              <a:rPr lang="ko-KR" altLang="en-US" sz="1000" b="1" dirty="0" err="1" smtClean="0"/>
              <a:t>로지아가</a:t>
            </a:r>
            <a:r>
              <a:rPr lang="ko-KR" altLang="en-US" sz="1000" b="1" dirty="0" smtClean="0"/>
              <a:t> 있음</a:t>
            </a:r>
            <a:r>
              <a:rPr lang="en-US" altLang="ko-KR" sz="1000" b="1" dirty="0" smtClean="0"/>
              <a:t>.</a:t>
            </a:r>
          </a:p>
          <a:p>
            <a:endParaRPr lang="en-US" altLang="ko-KR" sz="1000" b="1" dirty="0"/>
          </a:p>
          <a:p>
            <a:endParaRPr lang="en-US" altLang="ko-KR" sz="1000" b="1" dirty="0" smtClean="0"/>
          </a:p>
          <a:p>
            <a:r>
              <a:rPr lang="ko-KR" altLang="en-US" sz="1000" b="1" dirty="0" smtClean="0"/>
              <a:t>만남의 장소로서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방문객에게는 한적한 장소를 제공하였다</a:t>
            </a:r>
            <a:r>
              <a:rPr lang="en-US" altLang="ko-KR" sz="1000" b="1" dirty="0" smtClean="0"/>
              <a:t>.</a:t>
            </a:r>
          </a:p>
          <a:p>
            <a:endParaRPr lang="en-US" altLang="ko-KR" sz="1000" b="1" dirty="0"/>
          </a:p>
          <a:p>
            <a:r>
              <a:rPr lang="ko-KR" altLang="en-US" sz="1000" b="1" dirty="0" smtClean="0"/>
              <a:t>또한 </a:t>
            </a:r>
            <a:r>
              <a:rPr lang="ko-KR" altLang="en-US" sz="1000" b="1" dirty="0"/>
              <a:t>내부에서 누워서도 바깥의 </a:t>
            </a:r>
            <a:r>
              <a:rPr lang="ko-KR" altLang="en-US" sz="1000" b="1" dirty="0" smtClean="0"/>
              <a:t>풍경을 볼 수 있었다</a:t>
            </a:r>
            <a:r>
              <a:rPr lang="en-US" altLang="ko-KR" sz="1000" b="1" dirty="0" smtClean="0"/>
              <a:t>.</a:t>
            </a:r>
            <a:endParaRPr lang="en-US" altLang="ko-KR" sz="1000" b="1" dirty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1315528" y="620688"/>
            <a:ext cx="32004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Meeting place- </a:t>
            </a:r>
            <a:r>
              <a:rPr lang="ko-KR" altLang="en-US" sz="1400" b="1" dirty="0" err="1"/>
              <a:t>로지아</a:t>
            </a:r>
            <a:r>
              <a:rPr lang="en-US" altLang="ko-KR" sz="1400" b="1" dirty="0"/>
              <a:t>(Loggia)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092280" y="282049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광장</a:t>
            </a:r>
            <a:endParaRPr lang="ko-KR" altLang="en-US" sz="1000"/>
          </a:p>
        </p:txBody>
      </p:sp>
      <p:sp>
        <p:nvSpPr>
          <p:cNvPr id="12" name="TextBox 11"/>
          <p:cNvSpPr txBox="1"/>
          <p:nvPr/>
        </p:nvSpPr>
        <p:spPr>
          <a:xfrm>
            <a:off x="8176761" y="265722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solidFill>
                  <a:schemeClr val="bg1"/>
                </a:solidFill>
              </a:rPr>
              <a:t>로지아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6147" y="422108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건물과 광장을 이어주는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현관</a:t>
            </a:r>
            <a:r>
              <a:rPr lang="en-US" altLang="ko-KR" sz="1000" b="1" dirty="0" smtClean="0"/>
              <a:t>(portico)</a:t>
            </a:r>
            <a:r>
              <a:rPr lang="ko-KR" altLang="en-US" sz="1000" b="1" dirty="0" smtClean="0"/>
              <a:t>의 역할</a:t>
            </a:r>
            <a:endParaRPr lang="en-US" altLang="ko-KR" sz="1000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524328" y="2943608"/>
            <a:ext cx="486738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04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EPH\Desktop\입면 평면\facade-Model.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-675456"/>
            <a:ext cx="7562850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JOSEPH\Desktop\입면 평면\facade-Model.EP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9" t="29059" r="60408" b="37877"/>
          <a:stretch/>
        </p:blipFill>
        <p:spPr bwMode="auto">
          <a:xfrm>
            <a:off x="3923928" y="3861048"/>
            <a:ext cx="1011970" cy="28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JOSEPH\Desktop\입면 평면\facade-Model.EP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t="29059" r="80531" b="37877"/>
          <a:stretch/>
        </p:blipFill>
        <p:spPr bwMode="auto">
          <a:xfrm>
            <a:off x="1403648" y="3861048"/>
            <a:ext cx="1426535" cy="28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315528" y="332656"/>
            <a:ext cx="412056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000" b="1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315528" y="332656"/>
            <a:ext cx="412056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1" dirty="0" smtClean="0"/>
              <a:t>Facade</a:t>
            </a:r>
            <a:endParaRPr lang="ko-KR" altLang="en-US" sz="1000" b="1" dirty="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6372200" y="44624"/>
            <a:ext cx="216024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1" dirty="0" smtClean="0"/>
              <a:t>Brunelleschi </a:t>
            </a:r>
            <a:r>
              <a:rPr lang="ko-KR" altLang="en-US" sz="1000" b="1" dirty="0" smtClean="0"/>
              <a:t>의 초안</a:t>
            </a:r>
            <a:endParaRPr lang="ko-KR" altLang="en-US" sz="1000" b="1" dirty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1315528" y="3501008"/>
            <a:ext cx="412056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반복</a:t>
            </a:r>
            <a:r>
              <a:rPr lang="en-US" altLang="ko-KR" sz="1000" b="1" dirty="0" smtClean="0"/>
              <a:t>-</a:t>
            </a:r>
            <a:r>
              <a:rPr lang="ko-KR" altLang="en-US" sz="1000" b="1" dirty="0" smtClean="0"/>
              <a:t>구성 요소</a:t>
            </a:r>
            <a:endParaRPr lang="ko-KR" altLang="en-US" sz="10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06797640" descr="EMB00001eec344c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80926"/>
            <a:ext cx="2093912" cy="18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1315528" y="620688"/>
            <a:ext cx="412056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대칭 과 반복 그리고 기하학에 의한 구성</a:t>
            </a:r>
            <a:endParaRPr lang="ko-KR" altLang="en-US" sz="1000" b="1" dirty="0"/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1315528" y="44624"/>
            <a:ext cx="412056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/>
              <a:t>DRAWING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4563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SEPH\Desktop\입면 평면\facade-Model2.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62850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V="1">
            <a:off x="4579145" y="2276872"/>
            <a:ext cx="0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4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/>
          <p:cNvSpPr txBox="1">
            <a:spLocks/>
          </p:cNvSpPr>
          <p:nvPr/>
        </p:nvSpPr>
        <p:spPr>
          <a:xfrm>
            <a:off x="1315528" y="620688"/>
            <a:ext cx="412056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대칭 과 반복 그리고 기하학에 의한 구성</a:t>
            </a:r>
            <a:endParaRPr lang="ko-KR" altLang="en-US" sz="1000" b="1" dirty="0"/>
          </a:p>
        </p:txBody>
      </p:sp>
      <p:pic>
        <p:nvPicPr>
          <p:cNvPr id="3074" name="Picture 2" descr="C:\Users\JOSEPH\Desktop\입면 평면\plan.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4" y="980728"/>
            <a:ext cx="7562850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 flipV="1">
            <a:off x="4579145" y="908720"/>
            <a:ext cx="0" cy="5256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부제목 2"/>
          <p:cNvSpPr txBox="1">
            <a:spLocks/>
          </p:cNvSpPr>
          <p:nvPr/>
        </p:nvSpPr>
        <p:spPr>
          <a:xfrm>
            <a:off x="1315528" y="332656"/>
            <a:ext cx="412056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1" dirty="0" smtClean="0"/>
              <a:t>Floor plan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8533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EPH\Desktop\입면 평면\plan2.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97" y="733375"/>
            <a:ext cx="7562850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1315528" y="620688"/>
            <a:ext cx="412056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대칭 과 반복</a:t>
            </a:r>
            <a:endParaRPr lang="ko-KR" altLang="en-US" sz="1000" b="1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579145" y="908720"/>
            <a:ext cx="0" cy="5256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80682" y="29969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교회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2796" y="299695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/>
              <a:t>보육원</a:t>
            </a:r>
            <a:endParaRPr lang="ko-KR" altLang="en-US" sz="1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32038" y="400506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 smtClean="0"/>
              <a:t>접견</a:t>
            </a:r>
            <a:r>
              <a:rPr lang="ko-KR" altLang="en-US" sz="1000" b="1" dirty="0" err="1"/>
              <a:t>실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87158" y="400506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 smtClean="0"/>
              <a:t>접견</a:t>
            </a:r>
            <a:r>
              <a:rPr lang="ko-KR" altLang="en-US" sz="1000" b="1" dirty="0" err="1"/>
              <a:t>실</a:t>
            </a:r>
            <a:endParaRPr lang="ko-KR" alt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04248" y="465313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여성전용문</a:t>
            </a:r>
            <a:endParaRPr lang="ko-KR" altLang="en-US" sz="1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29002" y="465313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남성전용문</a:t>
            </a:r>
            <a:endParaRPr lang="ko-KR" altLang="en-US" sz="1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94451" y="465313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/>
              <a:t>로지아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341106" y="55172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광장</a:t>
            </a:r>
            <a:endParaRPr lang="ko-KR" altLang="en-US" sz="1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50437" y="11967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정</a:t>
            </a:r>
            <a:r>
              <a:rPr lang="ko-KR" altLang="en-US" sz="1000" b="1" dirty="0"/>
              <a:t>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98224" y="4603988"/>
            <a:ext cx="4536504" cy="43204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71918" y="2117616"/>
            <a:ext cx="1414267" cy="1404156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9405" y="3521772"/>
            <a:ext cx="187463" cy="1082216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87025" y="1621180"/>
            <a:ext cx="187463" cy="504056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6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698024" y="1250132"/>
            <a:ext cx="4293036" cy="7837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err="1" smtClean="0"/>
              <a:t>컨텍스트</a:t>
            </a:r>
            <a:r>
              <a:rPr lang="en-US" altLang="ko-KR" sz="1000" b="1" dirty="0" smtClean="0"/>
              <a:t>(context)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pic>
        <p:nvPicPr>
          <p:cNvPr id="7170" name="Picture 2" descr="C:\Users\JOSEPH\Desktop\K-20110919-5428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4" y="3880506"/>
            <a:ext cx="3896160" cy="18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OSEPH\Desktop\공간구성이나 외피구성이나\cat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4" y="1556792"/>
            <a:ext cx="7915275" cy="121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 flipV="1">
            <a:off x="2627892" y="2060848"/>
            <a:ext cx="2027769" cy="1986660"/>
          </a:xfrm>
          <a:prstGeom prst="line">
            <a:avLst/>
          </a:prstGeom>
          <a:ln>
            <a:head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641776" y="2204864"/>
            <a:ext cx="3738536" cy="2835974"/>
          </a:xfrm>
          <a:prstGeom prst="line">
            <a:avLst/>
          </a:prstGeom>
          <a:ln>
            <a:head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619672" y="2060848"/>
            <a:ext cx="144016" cy="2880320"/>
          </a:xfrm>
          <a:prstGeom prst="line">
            <a:avLst/>
          </a:prstGeom>
          <a:ln>
            <a:headEnd type="oval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부제목 2"/>
          <p:cNvSpPr txBox="1">
            <a:spLocks/>
          </p:cNvSpPr>
          <p:nvPr/>
        </p:nvSpPr>
        <p:spPr>
          <a:xfrm>
            <a:off x="705684" y="2839147"/>
            <a:ext cx="2642180" cy="783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altLang="ko-KR" sz="1000" b="1" dirty="0"/>
              <a:t>Albergo Hotel Loggiato Dei Serviti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491880" y="2836034"/>
            <a:ext cx="2520280" cy="783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1" dirty="0" err="1"/>
              <a:t>Museo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Archeologico</a:t>
            </a: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6012160" y="2840541"/>
            <a:ext cx="2601139" cy="783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3" name="자유형 22"/>
          <p:cNvSpPr/>
          <p:nvPr/>
        </p:nvSpPr>
        <p:spPr>
          <a:xfrm>
            <a:off x="1557338" y="4276725"/>
            <a:ext cx="2228850" cy="1457325"/>
          </a:xfrm>
          <a:custGeom>
            <a:avLst/>
            <a:gdLst>
              <a:gd name="connsiteX0" fmla="*/ 361950 w 2228850"/>
              <a:gd name="connsiteY0" fmla="*/ 147638 h 1457325"/>
              <a:gd name="connsiteX1" fmla="*/ 0 w 2228850"/>
              <a:gd name="connsiteY1" fmla="*/ 1323975 h 1457325"/>
              <a:gd name="connsiteX2" fmla="*/ 904875 w 2228850"/>
              <a:gd name="connsiteY2" fmla="*/ 1323975 h 1457325"/>
              <a:gd name="connsiteX3" fmla="*/ 900112 w 2228850"/>
              <a:gd name="connsiteY3" fmla="*/ 1457325 h 1457325"/>
              <a:gd name="connsiteX4" fmla="*/ 2228850 w 2228850"/>
              <a:gd name="connsiteY4" fmla="*/ 1457325 h 1457325"/>
              <a:gd name="connsiteX5" fmla="*/ 1804987 w 2228850"/>
              <a:gd name="connsiteY5" fmla="*/ 28575 h 1457325"/>
              <a:gd name="connsiteX6" fmla="*/ 447675 w 2228850"/>
              <a:gd name="connsiteY6" fmla="*/ 0 h 1457325"/>
              <a:gd name="connsiteX7" fmla="*/ 409575 w 2228850"/>
              <a:gd name="connsiteY7" fmla="*/ 0 h 1457325"/>
              <a:gd name="connsiteX8" fmla="*/ 361950 w 2228850"/>
              <a:gd name="connsiteY8" fmla="*/ 147638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8850" h="1457325">
                <a:moveTo>
                  <a:pt x="361950" y="147638"/>
                </a:moveTo>
                <a:lnTo>
                  <a:pt x="0" y="1323975"/>
                </a:lnTo>
                <a:lnTo>
                  <a:pt x="904875" y="1323975"/>
                </a:lnTo>
                <a:lnTo>
                  <a:pt x="900112" y="1457325"/>
                </a:lnTo>
                <a:lnTo>
                  <a:pt x="2228850" y="1457325"/>
                </a:lnTo>
                <a:lnTo>
                  <a:pt x="1804987" y="28575"/>
                </a:lnTo>
                <a:lnTo>
                  <a:pt x="447675" y="0"/>
                </a:lnTo>
                <a:lnTo>
                  <a:pt x="409575" y="0"/>
                </a:lnTo>
                <a:lnTo>
                  <a:pt x="361950" y="147638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/>
          </a:p>
          <a:p>
            <a:pPr algn="ctr"/>
            <a:endParaRPr lang="ko-KR" altLang="en-US" dirty="0"/>
          </a:p>
        </p:txBody>
      </p:sp>
      <p:sp>
        <p:nvSpPr>
          <p:cNvPr id="27" name="부제목 2"/>
          <p:cNvSpPr txBox="1">
            <a:spLocks/>
          </p:cNvSpPr>
          <p:nvPr/>
        </p:nvSpPr>
        <p:spPr>
          <a:xfrm>
            <a:off x="1816181" y="4817102"/>
            <a:ext cx="1698464" cy="783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/>
              <a:t>Piazza </a:t>
            </a:r>
            <a:r>
              <a:rPr lang="en-US" altLang="ko-KR" sz="1000" dirty="0" err="1"/>
              <a:t>della</a:t>
            </a:r>
            <a:r>
              <a:rPr lang="en-US" altLang="ko-KR" sz="1000" dirty="0"/>
              <a:t> S. Annunziata</a:t>
            </a:r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6012160" y="2836034"/>
            <a:ext cx="2520280" cy="783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1" dirty="0" err="1"/>
              <a:t>Ospedale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degli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Innocenti</a:t>
            </a: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4" name="자유형 3"/>
          <p:cNvSpPr/>
          <p:nvPr/>
        </p:nvSpPr>
        <p:spPr>
          <a:xfrm>
            <a:off x="5962650" y="1651000"/>
            <a:ext cx="2647950" cy="781050"/>
          </a:xfrm>
          <a:custGeom>
            <a:avLst/>
            <a:gdLst>
              <a:gd name="connsiteX0" fmla="*/ 0 w 2647950"/>
              <a:gd name="connsiteY0" fmla="*/ 781050 h 781050"/>
              <a:gd name="connsiteX1" fmla="*/ 2647950 w 2647950"/>
              <a:gd name="connsiteY1" fmla="*/ 781050 h 781050"/>
              <a:gd name="connsiteX2" fmla="*/ 2647950 w 2647950"/>
              <a:gd name="connsiteY2" fmla="*/ 82550 h 781050"/>
              <a:gd name="connsiteX3" fmla="*/ 1816100 w 2647950"/>
              <a:gd name="connsiteY3" fmla="*/ 82550 h 781050"/>
              <a:gd name="connsiteX4" fmla="*/ 1612900 w 2647950"/>
              <a:gd name="connsiteY4" fmla="*/ 0 h 781050"/>
              <a:gd name="connsiteX5" fmla="*/ 1422400 w 2647950"/>
              <a:gd name="connsiteY5" fmla="*/ 76200 h 781050"/>
              <a:gd name="connsiteX6" fmla="*/ 12700 w 2647950"/>
              <a:gd name="connsiteY6" fmla="*/ 76200 h 781050"/>
              <a:gd name="connsiteX7" fmla="*/ 0 w 2647950"/>
              <a:gd name="connsiteY7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7950" h="781050">
                <a:moveTo>
                  <a:pt x="0" y="781050"/>
                </a:moveTo>
                <a:lnTo>
                  <a:pt x="2647950" y="781050"/>
                </a:lnTo>
                <a:lnTo>
                  <a:pt x="2647950" y="82550"/>
                </a:lnTo>
                <a:lnTo>
                  <a:pt x="1816100" y="82550"/>
                </a:lnTo>
                <a:lnTo>
                  <a:pt x="1612900" y="0"/>
                </a:lnTo>
                <a:lnTo>
                  <a:pt x="1422400" y="76200"/>
                </a:lnTo>
                <a:lnTo>
                  <a:pt x="12700" y="76200"/>
                </a:lnTo>
                <a:lnTo>
                  <a:pt x="0" y="781050"/>
                </a:lnTo>
                <a:close/>
              </a:path>
            </a:pathLst>
          </a:custGeom>
          <a:noFill/>
          <a:ln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5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spedale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22860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gloomycoquetry\바탕 화면\오스페달레 델리 이노첸티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21212754">
            <a:off x="536584" y="2103689"/>
            <a:ext cx="4518338" cy="3798148"/>
          </a:xfrm>
          <a:prstGeom prst="rect">
            <a:avLst/>
          </a:prstGeom>
          <a:noFill/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1315528" y="620688"/>
            <a:ext cx="32004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 smtClean="0"/>
              <a:t>공간 분석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ko-KR" altLang="en-US" sz="1400" b="1" dirty="0"/>
          </a:p>
        </p:txBody>
      </p:sp>
      <p:pic>
        <p:nvPicPr>
          <p:cNvPr id="1027" name="Picture 3" descr="C:\Documents and Settings\gloomycoquetry\바탕 화면\공간분석론\ospedale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2602" y="1773237"/>
            <a:ext cx="4758881" cy="3558159"/>
          </a:xfrm>
          <a:prstGeom prst="rect">
            <a:avLst/>
          </a:prstGeom>
          <a:noFill/>
        </p:spPr>
      </p:pic>
      <p:pic>
        <p:nvPicPr>
          <p:cNvPr id="4098" name="Picture 2" descr="C:\Users\JOSEPH\Desktop\주관적평가 및 재해석\비례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9" t="44608" r="17204" b="29818"/>
          <a:stretch/>
        </p:blipFill>
        <p:spPr bwMode="auto">
          <a:xfrm>
            <a:off x="5940152" y="5363662"/>
            <a:ext cx="2318657" cy="107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6736963" y="5926492"/>
            <a:ext cx="427834" cy="90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4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spedal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22860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0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15528" y="620688"/>
            <a:ext cx="32004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/>
              <a:t>THE HOSPITAL OF THE INNOCENTS</a:t>
            </a:r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ko-KR" altLang="en-US" sz="1400" b="1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4572000" y="4149080"/>
            <a:ext cx="3240360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 smtClean="0"/>
              <a:t>FILIPPO BRUNELLESCHI</a:t>
            </a:r>
          </a:p>
          <a:p>
            <a:pPr marL="0" indent="0">
              <a:buNone/>
            </a:pPr>
            <a:endParaRPr lang="en-US" altLang="ko-KR" sz="1200" b="1" dirty="0" smtClean="0"/>
          </a:p>
          <a:p>
            <a:pPr marL="0" indent="0">
              <a:buNone/>
            </a:pPr>
            <a:r>
              <a:rPr lang="en-US" altLang="ko-KR" sz="1200" b="1" dirty="0" smtClean="0"/>
              <a:t>FLORENCE, ITALY</a:t>
            </a:r>
          </a:p>
          <a:p>
            <a:pPr marL="0" indent="0">
              <a:buNone/>
            </a:pPr>
            <a:endParaRPr lang="en-US" altLang="ko-KR" sz="1200" b="1" dirty="0" smtClean="0"/>
          </a:p>
          <a:p>
            <a:pPr marL="0" indent="0">
              <a:buNone/>
            </a:pPr>
            <a:r>
              <a:rPr lang="en-US" altLang="ko-KR" sz="1200" b="1" dirty="0" smtClean="0"/>
              <a:t>RENAISSANCE ARCHITECTURE</a:t>
            </a:r>
          </a:p>
          <a:p>
            <a:pPr marL="0" indent="0">
              <a:buNone/>
            </a:pPr>
            <a:endParaRPr lang="en-US" altLang="ko-KR" sz="1200" b="1" dirty="0" smtClean="0"/>
          </a:p>
          <a:p>
            <a:pPr marL="0" indent="0">
              <a:buNone/>
            </a:pPr>
            <a:r>
              <a:rPr lang="en-US" altLang="ko-KR" sz="1200" b="1" dirty="0" smtClean="0"/>
              <a:t>OSPEDALE DAGLI INNOCENTI</a:t>
            </a:r>
          </a:p>
          <a:p>
            <a:pPr marL="0" indent="0">
              <a:buNone/>
            </a:pPr>
            <a:endParaRPr lang="en-US" altLang="ko-KR" sz="1200" b="1" dirty="0" smtClean="0"/>
          </a:p>
          <a:p>
            <a:pPr marL="0" indent="0">
              <a:buNone/>
            </a:pP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29874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JOSEPH\Desktop\중정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343422"/>
            <a:ext cx="88296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SEPH\Desktop\중정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2" y="1350293"/>
            <a:ext cx="88296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자유형 3"/>
          <p:cNvSpPr/>
          <p:nvPr/>
        </p:nvSpPr>
        <p:spPr>
          <a:xfrm>
            <a:off x="2671763" y="1871663"/>
            <a:ext cx="2428875" cy="2962275"/>
          </a:xfrm>
          <a:custGeom>
            <a:avLst/>
            <a:gdLst>
              <a:gd name="connsiteX0" fmla="*/ 2428875 w 2428875"/>
              <a:gd name="connsiteY0" fmla="*/ 2962275 h 2962275"/>
              <a:gd name="connsiteX1" fmla="*/ 2376487 w 2428875"/>
              <a:gd name="connsiteY1" fmla="*/ 2428875 h 2962275"/>
              <a:gd name="connsiteX2" fmla="*/ 2286000 w 2428875"/>
              <a:gd name="connsiteY2" fmla="*/ 2424112 h 2962275"/>
              <a:gd name="connsiteX3" fmla="*/ 2100262 w 2428875"/>
              <a:gd name="connsiteY3" fmla="*/ 504825 h 2962275"/>
              <a:gd name="connsiteX4" fmla="*/ 2176462 w 2428875"/>
              <a:gd name="connsiteY4" fmla="*/ 495300 h 2962275"/>
              <a:gd name="connsiteX5" fmla="*/ 2147887 w 2428875"/>
              <a:gd name="connsiteY5" fmla="*/ 290512 h 2962275"/>
              <a:gd name="connsiteX6" fmla="*/ 1833562 w 2428875"/>
              <a:gd name="connsiteY6" fmla="*/ 319087 h 2962275"/>
              <a:gd name="connsiteX7" fmla="*/ 1833562 w 2428875"/>
              <a:gd name="connsiteY7" fmla="*/ 361950 h 2962275"/>
              <a:gd name="connsiteX8" fmla="*/ 400050 w 2428875"/>
              <a:gd name="connsiteY8" fmla="*/ 371475 h 2962275"/>
              <a:gd name="connsiteX9" fmla="*/ 285750 w 2428875"/>
              <a:gd name="connsiteY9" fmla="*/ 95250 h 2962275"/>
              <a:gd name="connsiteX10" fmla="*/ 333375 w 2428875"/>
              <a:gd name="connsiteY10" fmla="*/ 100012 h 2962275"/>
              <a:gd name="connsiteX11" fmla="*/ 342900 w 2428875"/>
              <a:gd name="connsiteY11" fmla="*/ 0 h 2962275"/>
              <a:gd name="connsiteX12" fmla="*/ 28575 w 2428875"/>
              <a:gd name="connsiteY12" fmla="*/ 4762 h 2962275"/>
              <a:gd name="connsiteX13" fmla="*/ 0 w 2428875"/>
              <a:gd name="connsiteY13" fmla="*/ 242887 h 2962275"/>
              <a:gd name="connsiteX14" fmla="*/ 119062 w 2428875"/>
              <a:gd name="connsiteY14" fmla="*/ 252412 h 2962275"/>
              <a:gd name="connsiteX15" fmla="*/ 114300 w 2428875"/>
              <a:gd name="connsiteY15" fmla="*/ 195262 h 2962275"/>
              <a:gd name="connsiteX16" fmla="*/ 266700 w 2428875"/>
              <a:gd name="connsiteY16" fmla="*/ 471487 h 2962275"/>
              <a:gd name="connsiteX17" fmla="*/ 333375 w 2428875"/>
              <a:gd name="connsiteY17" fmla="*/ 461962 h 2962275"/>
              <a:gd name="connsiteX18" fmla="*/ 100012 w 2428875"/>
              <a:gd name="connsiteY18" fmla="*/ 2752725 h 2962275"/>
              <a:gd name="connsiteX19" fmla="*/ 38100 w 2428875"/>
              <a:gd name="connsiteY19" fmla="*/ 2747962 h 2962275"/>
              <a:gd name="connsiteX20" fmla="*/ 33337 w 2428875"/>
              <a:gd name="connsiteY20" fmla="*/ 2828925 h 2962275"/>
              <a:gd name="connsiteX21" fmla="*/ 881062 w 2428875"/>
              <a:gd name="connsiteY21" fmla="*/ 2843212 h 2962275"/>
              <a:gd name="connsiteX22" fmla="*/ 1004887 w 2428875"/>
              <a:gd name="connsiteY22" fmla="*/ 2943225 h 2962275"/>
              <a:gd name="connsiteX23" fmla="*/ 1323975 w 2428875"/>
              <a:gd name="connsiteY23" fmla="*/ 2947987 h 2962275"/>
              <a:gd name="connsiteX24" fmla="*/ 1266825 w 2428875"/>
              <a:gd name="connsiteY24" fmla="*/ 2862262 h 2962275"/>
              <a:gd name="connsiteX25" fmla="*/ 2257425 w 2428875"/>
              <a:gd name="connsiteY25" fmla="*/ 2862262 h 2962275"/>
              <a:gd name="connsiteX26" fmla="*/ 2233612 w 2428875"/>
              <a:gd name="connsiteY26" fmla="*/ 2957512 h 2962275"/>
              <a:gd name="connsiteX27" fmla="*/ 2428875 w 2428875"/>
              <a:gd name="connsiteY27" fmla="*/ 2962275 h 2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428875" h="2962275">
                <a:moveTo>
                  <a:pt x="2428875" y="2962275"/>
                </a:moveTo>
                <a:lnTo>
                  <a:pt x="2376487" y="2428875"/>
                </a:lnTo>
                <a:lnTo>
                  <a:pt x="2286000" y="2424112"/>
                </a:lnTo>
                <a:lnTo>
                  <a:pt x="2100262" y="504825"/>
                </a:lnTo>
                <a:lnTo>
                  <a:pt x="2176462" y="495300"/>
                </a:lnTo>
                <a:lnTo>
                  <a:pt x="2147887" y="290512"/>
                </a:lnTo>
                <a:lnTo>
                  <a:pt x="1833562" y="319087"/>
                </a:lnTo>
                <a:lnTo>
                  <a:pt x="1833562" y="361950"/>
                </a:lnTo>
                <a:lnTo>
                  <a:pt x="400050" y="371475"/>
                </a:lnTo>
                <a:lnTo>
                  <a:pt x="285750" y="95250"/>
                </a:lnTo>
                <a:lnTo>
                  <a:pt x="333375" y="100012"/>
                </a:lnTo>
                <a:lnTo>
                  <a:pt x="342900" y="0"/>
                </a:lnTo>
                <a:lnTo>
                  <a:pt x="28575" y="4762"/>
                </a:lnTo>
                <a:lnTo>
                  <a:pt x="0" y="242887"/>
                </a:lnTo>
                <a:lnTo>
                  <a:pt x="119062" y="252412"/>
                </a:lnTo>
                <a:lnTo>
                  <a:pt x="114300" y="195262"/>
                </a:lnTo>
                <a:lnTo>
                  <a:pt x="266700" y="471487"/>
                </a:lnTo>
                <a:lnTo>
                  <a:pt x="333375" y="461962"/>
                </a:lnTo>
                <a:lnTo>
                  <a:pt x="100012" y="2752725"/>
                </a:lnTo>
                <a:lnTo>
                  <a:pt x="38100" y="2747962"/>
                </a:lnTo>
                <a:lnTo>
                  <a:pt x="33337" y="2828925"/>
                </a:lnTo>
                <a:lnTo>
                  <a:pt x="881062" y="2843212"/>
                </a:lnTo>
                <a:lnTo>
                  <a:pt x="1004887" y="2943225"/>
                </a:lnTo>
                <a:lnTo>
                  <a:pt x="1323975" y="2947987"/>
                </a:lnTo>
                <a:lnTo>
                  <a:pt x="1266825" y="2862262"/>
                </a:lnTo>
                <a:lnTo>
                  <a:pt x="2257425" y="2862262"/>
                </a:lnTo>
                <a:lnTo>
                  <a:pt x="2233612" y="2957512"/>
                </a:lnTo>
                <a:lnTo>
                  <a:pt x="2428875" y="29622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614988" y="2876550"/>
            <a:ext cx="619125" cy="547688"/>
          </a:xfrm>
          <a:custGeom>
            <a:avLst/>
            <a:gdLst>
              <a:gd name="connsiteX0" fmla="*/ 0 w 619125"/>
              <a:gd name="connsiteY0" fmla="*/ 52388 h 547688"/>
              <a:gd name="connsiteX1" fmla="*/ 71437 w 619125"/>
              <a:gd name="connsiteY1" fmla="*/ 547688 h 547688"/>
              <a:gd name="connsiteX2" fmla="*/ 619125 w 619125"/>
              <a:gd name="connsiteY2" fmla="*/ 490538 h 547688"/>
              <a:gd name="connsiteX3" fmla="*/ 533400 w 619125"/>
              <a:gd name="connsiteY3" fmla="*/ 0 h 547688"/>
              <a:gd name="connsiteX4" fmla="*/ 0 w 619125"/>
              <a:gd name="connsiteY4" fmla="*/ 52388 h 54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125" h="547688">
                <a:moveTo>
                  <a:pt x="0" y="52388"/>
                </a:moveTo>
                <a:lnTo>
                  <a:pt x="71437" y="547688"/>
                </a:lnTo>
                <a:lnTo>
                  <a:pt x="619125" y="490538"/>
                </a:lnTo>
                <a:lnTo>
                  <a:pt x="533400" y="0"/>
                </a:lnTo>
                <a:lnTo>
                  <a:pt x="0" y="52388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848225" y="2343150"/>
            <a:ext cx="438150" cy="1871663"/>
          </a:xfrm>
          <a:custGeom>
            <a:avLst/>
            <a:gdLst>
              <a:gd name="connsiteX0" fmla="*/ 0 w 438150"/>
              <a:gd name="connsiteY0" fmla="*/ 0 h 1871663"/>
              <a:gd name="connsiteX1" fmla="*/ 209550 w 438150"/>
              <a:gd name="connsiteY1" fmla="*/ 1871663 h 1871663"/>
              <a:gd name="connsiteX2" fmla="*/ 438150 w 438150"/>
              <a:gd name="connsiteY2" fmla="*/ 1852613 h 1871663"/>
              <a:gd name="connsiteX3" fmla="*/ 214313 w 438150"/>
              <a:gd name="connsiteY3" fmla="*/ 14288 h 1871663"/>
              <a:gd name="connsiteX4" fmla="*/ 0 w 438150"/>
              <a:gd name="connsiteY4" fmla="*/ 0 h 1871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150" h="1871663">
                <a:moveTo>
                  <a:pt x="0" y="0"/>
                </a:moveTo>
                <a:lnTo>
                  <a:pt x="209550" y="1871663"/>
                </a:lnTo>
                <a:lnTo>
                  <a:pt x="438150" y="1852613"/>
                </a:lnTo>
                <a:lnTo>
                  <a:pt x="214313" y="142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3071813" y="2052638"/>
            <a:ext cx="1371600" cy="185737"/>
          </a:xfrm>
          <a:custGeom>
            <a:avLst/>
            <a:gdLst>
              <a:gd name="connsiteX0" fmla="*/ 0 w 1371600"/>
              <a:gd name="connsiteY0" fmla="*/ 185737 h 185737"/>
              <a:gd name="connsiteX1" fmla="*/ 14287 w 1371600"/>
              <a:gd name="connsiteY1" fmla="*/ 0 h 185737"/>
              <a:gd name="connsiteX2" fmla="*/ 1371600 w 1371600"/>
              <a:gd name="connsiteY2" fmla="*/ 9525 h 185737"/>
              <a:gd name="connsiteX3" fmla="*/ 1366837 w 1371600"/>
              <a:gd name="connsiteY3" fmla="*/ 180975 h 185737"/>
              <a:gd name="connsiteX4" fmla="*/ 0 w 1371600"/>
              <a:gd name="connsiteY4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85737">
                <a:moveTo>
                  <a:pt x="0" y="185737"/>
                </a:moveTo>
                <a:lnTo>
                  <a:pt x="14287" y="0"/>
                </a:lnTo>
                <a:lnTo>
                  <a:pt x="1371600" y="9525"/>
                </a:lnTo>
                <a:lnTo>
                  <a:pt x="1366837" y="180975"/>
                </a:lnTo>
                <a:lnTo>
                  <a:pt x="0" y="185737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476500" y="2343150"/>
            <a:ext cx="447675" cy="2257425"/>
          </a:xfrm>
          <a:custGeom>
            <a:avLst/>
            <a:gdLst>
              <a:gd name="connsiteX0" fmla="*/ 447675 w 447675"/>
              <a:gd name="connsiteY0" fmla="*/ 0 h 2257425"/>
              <a:gd name="connsiteX1" fmla="*/ 252413 w 447675"/>
              <a:gd name="connsiteY1" fmla="*/ 4763 h 2257425"/>
              <a:gd name="connsiteX2" fmla="*/ 0 w 447675"/>
              <a:gd name="connsiteY2" fmla="*/ 2257425 h 2257425"/>
              <a:gd name="connsiteX3" fmla="*/ 204788 w 447675"/>
              <a:gd name="connsiteY3" fmla="*/ 2252663 h 2257425"/>
              <a:gd name="connsiteX4" fmla="*/ 447675 w 447675"/>
              <a:gd name="connsiteY4" fmla="*/ 0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75" h="2257425">
                <a:moveTo>
                  <a:pt x="447675" y="0"/>
                </a:moveTo>
                <a:lnTo>
                  <a:pt x="252413" y="4763"/>
                </a:lnTo>
                <a:lnTo>
                  <a:pt x="0" y="2257425"/>
                </a:lnTo>
                <a:lnTo>
                  <a:pt x="204788" y="2252663"/>
                </a:lnTo>
                <a:lnTo>
                  <a:pt x="447675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763144" y="1871663"/>
            <a:ext cx="0" cy="53198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2433240" y="3278982"/>
            <a:ext cx="638573" cy="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4644008" y="3151057"/>
            <a:ext cx="692398" cy="619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5414963" y="2762250"/>
            <a:ext cx="985837" cy="871538"/>
          </a:xfrm>
          <a:custGeom>
            <a:avLst/>
            <a:gdLst>
              <a:gd name="connsiteX0" fmla="*/ 109537 w 985837"/>
              <a:gd name="connsiteY0" fmla="*/ 871538 h 871538"/>
              <a:gd name="connsiteX1" fmla="*/ 985837 w 985837"/>
              <a:gd name="connsiteY1" fmla="*/ 800100 h 871538"/>
              <a:gd name="connsiteX2" fmla="*/ 862012 w 985837"/>
              <a:gd name="connsiteY2" fmla="*/ 0 h 871538"/>
              <a:gd name="connsiteX3" fmla="*/ 714375 w 985837"/>
              <a:gd name="connsiteY3" fmla="*/ 9525 h 871538"/>
              <a:gd name="connsiteX4" fmla="*/ 823912 w 985837"/>
              <a:gd name="connsiteY4" fmla="*/ 609600 h 871538"/>
              <a:gd name="connsiteX5" fmla="*/ 266700 w 985837"/>
              <a:gd name="connsiteY5" fmla="*/ 642938 h 871538"/>
              <a:gd name="connsiteX6" fmla="*/ 180975 w 985837"/>
              <a:gd name="connsiteY6" fmla="*/ 157163 h 871538"/>
              <a:gd name="connsiteX7" fmla="*/ 742950 w 985837"/>
              <a:gd name="connsiteY7" fmla="*/ 128588 h 871538"/>
              <a:gd name="connsiteX8" fmla="*/ 719137 w 985837"/>
              <a:gd name="connsiteY8" fmla="*/ 14288 h 871538"/>
              <a:gd name="connsiteX9" fmla="*/ 0 w 985837"/>
              <a:gd name="connsiteY9" fmla="*/ 71438 h 871538"/>
              <a:gd name="connsiteX10" fmla="*/ 109537 w 985837"/>
              <a:gd name="connsiteY10" fmla="*/ 871538 h 8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5837" h="871538">
                <a:moveTo>
                  <a:pt x="109537" y="871538"/>
                </a:moveTo>
                <a:lnTo>
                  <a:pt x="985837" y="800100"/>
                </a:lnTo>
                <a:lnTo>
                  <a:pt x="862012" y="0"/>
                </a:lnTo>
                <a:lnTo>
                  <a:pt x="714375" y="9525"/>
                </a:lnTo>
                <a:lnTo>
                  <a:pt x="823912" y="609600"/>
                </a:lnTo>
                <a:lnTo>
                  <a:pt x="266700" y="642938"/>
                </a:lnTo>
                <a:lnTo>
                  <a:pt x="180975" y="157163"/>
                </a:lnTo>
                <a:lnTo>
                  <a:pt x="742950" y="128588"/>
                </a:lnTo>
                <a:lnTo>
                  <a:pt x="719137" y="14288"/>
                </a:lnTo>
                <a:lnTo>
                  <a:pt x="0" y="71438"/>
                </a:lnTo>
                <a:lnTo>
                  <a:pt x="109537" y="871538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349989" y="3120097"/>
            <a:ext cx="346205" cy="3096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084169" y="3068960"/>
            <a:ext cx="432047" cy="3096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888238" y="2564904"/>
            <a:ext cx="72623" cy="43204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978122" y="3278981"/>
            <a:ext cx="72623" cy="43204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0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부제목 2"/>
          <p:cNvSpPr txBox="1">
            <a:spLocks/>
          </p:cNvSpPr>
          <p:nvPr/>
        </p:nvSpPr>
        <p:spPr bwMode="auto">
          <a:xfrm>
            <a:off x="5613400" y="1557338"/>
            <a:ext cx="2630488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kumimoji="0" lang="ko-KR" altLang="en-US" sz="1000">
                <a:ea typeface="맑은 고딕" pitchFamily="50" charset="-127"/>
              </a:rPr>
              <a:t>퐁피두 센터의 외부통로공간은</a:t>
            </a:r>
            <a:endParaRPr kumimoji="0" lang="en-US" altLang="ko-KR" sz="1000">
              <a:ea typeface="맑은 고딕" pitchFamily="50" charset="-127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kumimoji="0" lang="en-US" altLang="ko-KR" sz="1000">
              <a:ea typeface="맑은 고딕" pitchFamily="50" charset="-127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kumimoji="0" lang="ko-KR" altLang="en-US" sz="1000" b="1">
                <a:ea typeface="맑은 고딕" pitchFamily="50" charset="-127"/>
              </a:rPr>
              <a:t>매개공간</a:t>
            </a:r>
            <a:r>
              <a:rPr kumimoji="0" lang="ko-KR" altLang="en-US" sz="1000">
                <a:ea typeface="맑은 고딕" pitchFamily="50" charset="-127"/>
              </a:rPr>
              <a:t>으로서 내부의 다양한 공간과 </a:t>
            </a:r>
            <a:endParaRPr kumimoji="0" lang="en-US" altLang="ko-KR" sz="1000">
              <a:ea typeface="맑은 고딕" pitchFamily="50" charset="-127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kumimoji="0" lang="ko-KR" altLang="en-US" sz="1000">
                <a:ea typeface="맑은 고딕" pitchFamily="50" charset="-127"/>
              </a:rPr>
              <a:t>연결되며 통로의 역할을 한다</a:t>
            </a:r>
            <a:r>
              <a:rPr kumimoji="0" lang="en-US" altLang="ko-KR" sz="1000"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kumimoji="0" lang="en-US" altLang="ko-KR" sz="1000">
              <a:ea typeface="맑은 고딕" pitchFamily="50" charset="-127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kumimoji="0" lang="ko-KR" altLang="en-US" sz="1000">
                <a:ea typeface="맑은 고딕" pitchFamily="50" charset="-127"/>
              </a:rPr>
              <a:t>그리고 에스컬레이터를 오르내리며 </a:t>
            </a:r>
            <a:endParaRPr kumimoji="0" lang="en-US" altLang="ko-KR" sz="1000">
              <a:ea typeface="맑은 고딕" pitchFamily="50" charset="-127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kumimoji="0" lang="ko-KR" altLang="en-US" sz="1000">
                <a:ea typeface="맑은 고딕" pitchFamily="50" charset="-127"/>
              </a:rPr>
              <a:t>바깥의 풍경을 조망할 수 있다</a:t>
            </a:r>
            <a:r>
              <a:rPr kumimoji="0" lang="en-US" altLang="ko-KR" sz="1000"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kumimoji="0" lang="en-US" altLang="ko-KR" sz="1000">
              <a:ea typeface="맑은 고딕" pitchFamily="50" charset="-127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kumimoji="0" lang="ko-KR" altLang="en-US" sz="1000">
                <a:ea typeface="맑은 고딕" pitchFamily="50" charset="-127"/>
              </a:rPr>
              <a:t> </a:t>
            </a:r>
            <a:endParaRPr kumimoji="0" lang="en-US" altLang="ko-KR" sz="1000">
              <a:ea typeface="맑은 고딕" pitchFamily="50" charset="-127"/>
            </a:endParaRPr>
          </a:p>
        </p:txBody>
      </p:sp>
      <p:pic>
        <p:nvPicPr>
          <p:cNvPr id="24578" name="Picture 2" descr="C:\Users\Joseph\Desktop\봉정사\퐁피두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4320480" cy="28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자유형 1"/>
          <p:cNvSpPr/>
          <p:nvPr/>
        </p:nvSpPr>
        <p:spPr>
          <a:xfrm>
            <a:off x="1238250" y="2559050"/>
            <a:ext cx="3378200" cy="792163"/>
          </a:xfrm>
          <a:custGeom>
            <a:avLst/>
            <a:gdLst>
              <a:gd name="connsiteX0" fmla="*/ 0 w 3479800"/>
              <a:gd name="connsiteY0" fmla="*/ 762270 h 792277"/>
              <a:gd name="connsiteX1" fmla="*/ 819150 w 3479800"/>
              <a:gd name="connsiteY1" fmla="*/ 755920 h 792277"/>
              <a:gd name="connsiteX2" fmla="*/ 1460500 w 3479800"/>
              <a:gd name="connsiteY2" fmla="*/ 400320 h 792277"/>
              <a:gd name="connsiteX3" fmla="*/ 1943100 w 3479800"/>
              <a:gd name="connsiteY3" fmla="*/ 432070 h 792277"/>
              <a:gd name="connsiteX4" fmla="*/ 2324100 w 3479800"/>
              <a:gd name="connsiteY4" fmla="*/ 216170 h 792277"/>
              <a:gd name="connsiteX5" fmla="*/ 2616200 w 3479800"/>
              <a:gd name="connsiteY5" fmla="*/ 260620 h 792277"/>
              <a:gd name="connsiteX6" fmla="*/ 2825750 w 3479800"/>
              <a:gd name="connsiteY6" fmla="*/ 120920 h 792277"/>
              <a:gd name="connsiteX7" fmla="*/ 3022600 w 3479800"/>
              <a:gd name="connsiteY7" fmla="*/ 159020 h 792277"/>
              <a:gd name="connsiteX8" fmla="*/ 3149600 w 3479800"/>
              <a:gd name="connsiteY8" fmla="*/ 51070 h 792277"/>
              <a:gd name="connsiteX9" fmla="*/ 3308350 w 3479800"/>
              <a:gd name="connsiteY9" fmla="*/ 95520 h 792277"/>
              <a:gd name="connsiteX10" fmla="*/ 3378200 w 3479800"/>
              <a:gd name="connsiteY10" fmla="*/ 270 h 792277"/>
              <a:gd name="connsiteX11" fmla="*/ 3479800 w 3479800"/>
              <a:gd name="connsiteY11" fmla="*/ 25670 h 792277"/>
              <a:gd name="connsiteX0" fmla="*/ 0 w 3378200"/>
              <a:gd name="connsiteY0" fmla="*/ 762000 h 792007"/>
              <a:gd name="connsiteX1" fmla="*/ 819150 w 3378200"/>
              <a:gd name="connsiteY1" fmla="*/ 755650 h 792007"/>
              <a:gd name="connsiteX2" fmla="*/ 1460500 w 3378200"/>
              <a:gd name="connsiteY2" fmla="*/ 400050 h 792007"/>
              <a:gd name="connsiteX3" fmla="*/ 1943100 w 3378200"/>
              <a:gd name="connsiteY3" fmla="*/ 431800 h 792007"/>
              <a:gd name="connsiteX4" fmla="*/ 2324100 w 3378200"/>
              <a:gd name="connsiteY4" fmla="*/ 215900 h 792007"/>
              <a:gd name="connsiteX5" fmla="*/ 2616200 w 3378200"/>
              <a:gd name="connsiteY5" fmla="*/ 260350 h 792007"/>
              <a:gd name="connsiteX6" fmla="*/ 2825750 w 3378200"/>
              <a:gd name="connsiteY6" fmla="*/ 120650 h 792007"/>
              <a:gd name="connsiteX7" fmla="*/ 3022600 w 3378200"/>
              <a:gd name="connsiteY7" fmla="*/ 158750 h 792007"/>
              <a:gd name="connsiteX8" fmla="*/ 3149600 w 3378200"/>
              <a:gd name="connsiteY8" fmla="*/ 50800 h 792007"/>
              <a:gd name="connsiteX9" fmla="*/ 3308350 w 3378200"/>
              <a:gd name="connsiteY9" fmla="*/ 95250 h 792007"/>
              <a:gd name="connsiteX10" fmla="*/ 3378200 w 3378200"/>
              <a:gd name="connsiteY10" fmla="*/ 0 h 79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78200" h="792007">
                <a:moveTo>
                  <a:pt x="0" y="762000"/>
                </a:moveTo>
                <a:cubicBezTo>
                  <a:pt x="287866" y="788987"/>
                  <a:pt x="575733" y="815975"/>
                  <a:pt x="819150" y="755650"/>
                </a:cubicBezTo>
                <a:cubicBezTo>
                  <a:pt x="1062567" y="695325"/>
                  <a:pt x="1273175" y="454025"/>
                  <a:pt x="1460500" y="400050"/>
                </a:cubicBezTo>
                <a:cubicBezTo>
                  <a:pt x="1647825" y="346075"/>
                  <a:pt x="1799167" y="462492"/>
                  <a:pt x="1943100" y="431800"/>
                </a:cubicBezTo>
                <a:cubicBezTo>
                  <a:pt x="2087033" y="401108"/>
                  <a:pt x="2211917" y="244475"/>
                  <a:pt x="2324100" y="215900"/>
                </a:cubicBezTo>
                <a:cubicBezTo>
                  <a:pt x="2436283" y="187325"/>
                  <a:pt x="2532592" y="276225"/>
                  <a:pt x="2616200" y="260350"/>
                </a:cubicBezTo>
                <a:cubicBezTo>
                  <a:pt x="2699808" y="244475"/>
                  <a:pt x="2758017" y="137583"/>
                  <a:pt x="2825750" y="120650"/>
                </a:cubicBezTo>
                <a:cubicBezTo>
                  <a:pt x="2893483" y="103717"/>
                  <a:pt x="2968625" y="170392"/>
                  <a:pt x="3022600" y="158750"/>
                </a:cubicBezTo>
                <a:cubicBezTo>
                  <a:pt x="3076575" y="147108"/>
                  <a:pt x="3101975" y="61383"/>
                  <a:pt x="3149600" y="50800"/>
                </a:cubicBezTo>
                <a:cubicBezTo>
                  <a:pt x="3197225" y="40217"/>
                  <a:pt x="3270250" y="103717"/>
                  <a:pt x="3308350" y="95250"/>
                </a:cubicBezTo>
                <a:cubicBezTo>
                  <a:pt x="3346450" y="86783"/>
                  <a:pt x="3349625" y="11642"/>
                  <a:pt x="3378200" y="0"/>
                </a:cubicBezTo>
              </a:path>
            </a:pathLst>
          </a:cu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195513" y="2852738"/>
            <a:ext cx="1223962" cy="396875"/>
          </a:xfrm>
          <a:prstGeom prst="straightConnector1">
            <a:avLst/>
          </a:prstGeom>
          <a:ln w="1905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095625" y="2655888"/>
            <a:ext cx="979488" cy="317500"/>
          </a:xfrm>
          <a:prstGeom prst="straightConnector1">
            <a:avLst/>
          </a:prstGeom>
          <a:ln w="1905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644900" y="2559050"/>
            <a:ext cx="719138" cy="233363"/>
          </a:xfrm>
          <a:prstGeom prst="straightConnector1">
            <a:avLst/>
          </a:prstGeom>
          <a:ln w="1905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211638" y="2552700"/>
            <a:ext cx="479425" cy="152400"/>
          </a:xfrm>
          <a:prstGeom prst="straightConnector1">
            <a:avLst/>
          </a:prstGeom>
          <a:ln w="1905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4616450" y="2060575"/>
            <a:ext cx="1035050" cy="498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26" name="부제목 2"/>
          <p:cNvSpPr txBox="1">
            <a:spLocks/>
          </p:cNvSpPr>
          <p:nvPr/>
        </p:nvSpPr>
        <p:spPr bwMode="auto">
          <a:xfrm>
            <a:off x="1008708" y="1088740"/>
            <a:ext cx="40084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kumimoji="0" lang="ko-KR" altLang="en-US" sz="1000" b="1" dirty="0">
                <a:ea typeface="맑은 고딕" pitchFamily="50" charset="-127"/>
              </a:rPr>
              <a:t>건축가 </a:t>
            </a:r>
            <a:r>
              <a:rPr kumimoji="0" lang="ko-KR" altLang="en-US" sz="1000" b="1" dirty="0" err="1">
                <a:ea typeface="맑은 고딕" pitchFamily="50" charset="-127"/>
              </a:rPr>
              <a:t>렌조피아노</a:t>
            </a:r>
            <a:r>
              <a:rPr kumimoji="0" lang="en-US" altLang="ko-KR" sz="1000" b="1" dirty="0">
                <a:ea typeface="맑은 고딕" pitchFamily="50" charset="-127"/>
              </a:rPr>
              <a:t>, </a:t>
            </a:r>
            <a:r>
              <a:rPr kumimoji="0" lang="ko-KR" altLang="en-US" sz="1000" b="1" dirty="0" err="1">
                <a:ea typeface="맑은 고딕" pitchFamily="50" charset="-127"/>
              </a:rPr>
              <a:t>리처드로저스의</a:t>
            </a:r>
            <a:r>
              <a:rPr kumimoji="0" lang="ko-KR" altLang="en-US" sz="1000" b="1" dirty="0">
                <a:ea typeface="맑은 고딕" pitchFamily="50" charset="-127"/>
              </a:rPr>
              <a:t> 퐁피두센터</a:t>
            </a:r>
            <a:endParaRPr kumimoji="0" lang="ko-KR" altLang="ko-KR" sz="1000" b="1" dirty="0">
              <a:ea typeface="맑은 고딕" pitchFamily="50" charset="-127"/>
            </a:endParaRPr>
          </a:p>
        </p:txBody>
      </p:sp>
      <p:sp>
        <p:nvSpPr>
          <p:cNvPr id="9227" name="부제목 2"/>
          <p:cNvSpPr txBox="1">
            <a:spLocks/>
          </p:cNvSpPr>
          <p:nvPr/>
        </p:nvSpPr>
        <p:spPr bwMode="auto">
          <a:xfrm>
            <a:off x="552450" y="1088740"/>
            <a:ext cx="6477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kumimoji="0" lang="ko-KR" altLang="en-US" sz="1000" b="1">
                <a:ea typeface="맑은 고딕" pitchFamily="50" charset="-127"/>
              </a:rPr>
              <a:t>사례</a:t>
            </a:r>
            <a:r>
              <a:rPr kumimoji="0" lang="ko-KR" altLang="en-US" sz="1000">
                <a:ea typeface="맑은 고딕" pitchFamily="50" charset="-127"/>
              </a:rPr>
              <a:t> </a:t>
            </a:r>
            <a:endParaRPr kumimoji="0" lang="ko-KR" altLang="ko-KR" sz="1000">
              <a:ea typeface="맑은 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1315528" y="620688"/>
            <a:ext cx="32004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/>
              <a:t>주관적 평가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및 재해석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ko-KR" altLang="en-US" sz="1400" b="1" dirty="0"/>
          </a:p>
        </p:txBody>
      </p:sp>
      <p:sp>
        <p:nvSpPr>
          <p:cNvPr id="5" name="자유형 4"/>
          <p:cNvSpPr/>
          <p:nvPr/>
        </p:nvSpPr>
        <p:spPr>
          <a:xfrm>
            <a:off x="828675" y="3362325"/>
            <a:ext cx="4314825" cy="1038225"/>
          </a:xfrm>
          <a:custGeom>
            <a:avLst/>
            <a:gdLst>
              <a:gd name="connsiteX0" fmla="*/ 0 w 4314825"/>
              <a:gd name="connsiteY0" fmla="*/ 704850 h 1038225"/>
              <a:gd name="connsiteX1" fmla="*/ 419100 w 4314825"/>
              <a:gd name="connsiteY1" fmla="*/ 276225 h 1038225"/>
              <a:gd name="connsiteX2" fmla="*/ 3876675 w 4314825"/>
              <a:gd name="connsiteY2" fmla="*/ 0 h 1038225"/>
              <a:gd name="connsiteX3" fmla="*/ 4314825 w 4314825"/>
              <a:gd name="connsiteY3" fmla="*/ 0 h 1038225"/>
              <a:gd name="connsiteX4" fmla="*/ 4314825 w 4314825"/>
              <a:gd name="connsiteY4" fmla="*/ 1028700 h 1038225"/>
              <a:gd name="connsiteX5" fmla="*/ 9525 w 4314825"/>
              <a:gd name="connsiteY5" fmla="*/ 1038225 h 1038225"/>
              <a:gd name="connsiteX6" fmla="*/ 0 w 4314825"/>
              <a:gd name="connsiteY6" fmla="*/ 704850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4825" h="1038225">
                <a:moveTo>
                  <a:pt x="0" y="704850"/>
                </a:moveTo>
                <a:lnTo>
                  <a:pt x="419100" y="276225"/>
                </a:lnTo>
                <a:lnTo>
                  <a:pt x="3876675" y="0"/>
                </a:lnTo>
                <a:lnTo>
                  <a:pt x="4314825" y="0"/>
                </a:lnTo>
                <a:lnTo>
                  <a:pt x="4314825" y="1028700"/>
                </a:lnTo>
                <a:lnTo>
                  <a:pt x="9525" y="1038225"/>
                </a:lnTo>
                <a:lnTo>
                  <a:pt x="0" y="70485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2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7" name="부제목 2"/>
          <p:cNvSpPr txBox="1">
            <a:spLocks/>
          </p:cNvSpPr>
          <p:nvPr/>
        </p:nvSpPr>
        <p:spPr bwMode="auto">
          <a:xfrm>
            <a:off x="552450" y="1088740"/>
            <a:ext cx="6477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kumimoji="0" lang="ko-KR" altLang="en-US" sz="1000" b="1" dirty="0">
                <a:ea typeface="맑은 고딕" pitchFamily="50" charset="-127"/>
              </a:rPr>
              <a:t>사례</a:t>
            </a:r>
            <a:r>
              <a:rPr kumimoji="0" lang="ko-KR" altLang="en-US" sz="1000" dirty="0">
                <a:ea typeface="맑은 고딕" pitchFamily="50" charset="-127"/>
              </a:rPr>
              <a:t> </a:t>
            </a:r>
            <a:endParaRPr kumimoji="0" lang="ko-KR" altLang="ko-KR" sz="1000" dirty="0">
              <a:ea typeface="맑은 고딕" pitchFamily="50" charset="-127"/>
            </a:endParaRPr>
          </a:p>
        </p:txBody>
      </p:sp>
      <p:pic>
        <p:nvPicPr>
          <p:cNvPr id="2050" name="Picture 2" descr="C:\Users\JOSEPH\Desktop\IMG_1178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85119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부제목 2"/>
          <p:cNvSpPr txBox="1">
            <a:spLocks/>
          </p:cNvSpPr>
          <p:nvPr/>
        </p:nvSpPr>
        <p:spPr bwMode="auto">
          <a:xfrm>
            <a:off x="1008708" y="1088740"/>
            <a:ext cx="40084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kumimoji="0" lang="ko-KR" altLang="en-US" sz="1000" b="1" dirty="0" smtClean="0">
                <a:ea typeface="맑은 고딕" pitchFamily="50" charset="-127"/>
              </a:rPr>
              <a:t>카페의 </a:t>
            </a:r>
            <a:r>
              <a:rPr kumimoji="0" lang="ko-KR" altLang="en-US" sz="1000" b="1" dirty="0" err="1" smtClean="0">
                <a:ea typeface="맑은 고딕" pitchFamily="50" charset="-127"/>
              </a:rPr>
              <a:t>차양막</a:t>
            </a:r>
            <a:r>
              <a:rPr kumimoji="0" lang="ko-KR" altLang="en-US" sz="1000" b="1" dirty="0" smtClean="0">
                <a:ea typeface="맑은 고딕" pitchFamily="50" charset="-127"/>
              </a:rPr>
              <a:t> 아래공간</a:t>
            </a:r>
            <a:endParaRPr kumimoji="0" lang="ko-KR" altLang="ko-KR" sz="1000" b="1" dirty="0">
              <a:ea typeface="맑은 고딕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2752725" y="3095625"/>
            <a:ext cx="1924050" cy="1057275"/>
          </a:xfrm>
          <a:custGeom>
            <a:avLst/>
            <a:gdLst>
              <a:gd name="connsiteX0" fmla="*/ 0 w 1905000"/>
              <a:gd name="connsiteY0" fmla="*/ 0 h 1076325"/>
              <a:gd name="connsiteX1" fmla="*/ 28575 w 1905000"/>
              <a:gd name="connsiteY1" fmla="*/ 1076325 h 1076325"/>
              <a:gd name="connsiteX2" fmla="*/ 1905000 w 1905000"/>
              <a:gd name="connsiteY2" fmla="*/ 638175 h 1076325"/>
              <a:gd name="connsiteX3" fmla="*/ 1885950 w 1905000"/>
              <a:gd name="connsiteY3" fmla="*/ 285750 h 1076325"/>
              <a:gd name="connsiteX4" fmla="*/ 0 w 1905000"/>
              <a:gd name="connsiteY4" fmla="*/ 0 h 1076325"/>
              <a:gd name="connsiteX0" fmla="*/ 19050 w 1924050"/>
              <a:gd name="connsiteY0" fmla="*/ 0 h 1057275"/>
              <a:gd name="connsiteX1" fmla="*/ 0 w 1924050"/>
              <a:gd name="connsiteY1" fmla="*/ 1057275 h 1057275"/>
              <a:gd name="connsiteX2" fmla="*/ 1924050 w 1924050"/>
              <a:gd name="connsiteY2" fmla="*/ 638175 h 1057275"/>
              <a:gd name="connsiteX3" fmla="*/ 1905000 w 1924050"/>
              <a:gd name="connsiteY3" fmla="*/ 285750 h 1057275"/>
              <a:gd name="connsiteX4" fmla="*/ 19050 w 1924050"/>
              <a:gd name="connsiteY4" fmla="*/ 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050" h="1057275">
                <a:moveTo>
                  <a:pt x="19050" y="0"/>
                </a:moveTo>
                <a:lnTo>
                  <a:pt x="0" y="1057275"/>
                </a:lnTo>
                <a:lnTo>
                  <a:pt x="1924050" y="638175"/>
                </a:lnTo>
                <a:lnTo>
                  <a:pt x="1905000" y="28575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43808" y="3684042"/>
            <a:ext cx="1355402" cy="233362"/>
          </a:xfrm>
          <a:prstGeom prst="straightConnector1">
            <a:avLst/>
          </a:prstGeom>
          <a:ln w="1905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525329" y="3520529"/>
            <a:ext cx="1355402" cy="233362"/>
          </a:xfrm>
          <a:prstGeom prst="straightConnector1">
            <a:avLst/>
          </a:prstGeom>
          <a:ln w="1905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74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15528" y="620688"/>
            <a:ext cx="4120568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000" b="1" dirty="0" err="1" smtClean="0"/>
              <a:t>데칼코마니</a:t>
            </a:r>
            <a:r>
              <a:rPr lang="en-US" altLang="ko-KR" sz="1000" b="1" dirty="0" smtClean="0"/>
              <a:t>(</a:t>
            </a:r>
            <a:r>
              <a:rPr lang="en-US" altLang="ko-KR" sz="1000" b="1" dirty="0" err="1"/>
              <a:t>Decalcomanie</a:t>
            </a:r>
            <a:r>
              <a:rPr lang="en-US" altLang="ko-KR" sz="1000" b="1" dirty="0" smtClean="0"/>
              <a:t>)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ko-KR" altLang="en-US" sz="1000" b="1" dirty="0"/>
          </a:p>
        </p:txBody>
      </p:sp>
      <p:pic>
        <p:nvPicPr>
          <p:cNvPr id="1026" name="Picture 2" descr="C:\Users\JOSEPH\Desktop\주관적평가 및 재해석\데칼코마니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84784"/>
            <a:ext cx="37719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3648" y="4437112"/>
            <a:ext cx="5713424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르네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마그리트</a:t>
            </a:r>
            <a:r>
              <a:rPr lang="en-US" altLang="ko-KR" sz="1000" dirty="0"/>
              <a:t>(Rene Magritte</a:t>
            </a:r>
            <a:r>
              <a:rPr lang="en-US" altLang="ko-KR" sz="1000" dirty="0" smtClean="0"/>
              <a:t>)/1966</a:t>
            </a:r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b="1" dirty="0"/>
              <a:t>THE HOSPITAL OF THE INNOCENTS</a:t>
            </a:r>
          </a:p>
          <a:p>
            <a:r>
              <a:rPr lang="ko-KR" altLang="en-US" sz="1000" dirty="0" smtClean="0"/>
              <a:t>에서 나타나는 평면과 입면의 대칭은 </a:t>
            </a:r>
            <a:r>
              <a:rPr lang="ko-KR" altLang="en-US" sz="1000" dirty="0" err="1" smtClean="0"/>
              <a:t>르네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마그리트</a:t>
            </a:r>
            <a:r>
              <a:rPr lang="en-US" altLang="ko-KR" sz="1000" dirty="0" smtClean="0"/>
              <a:t>(</a:t>
            </a:r>
            <a:r>
              <a:rPr lang="en-US" altLang="ko-KR" sz="1000" dirty="0"/>
              <a:t>Rene Magritte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의 </a:t>
            </a:r>
            <a:r>
              <a:rPr lang="ko-KR" altLang="en-US" sz="1000" dirty="0" err="1" smtClean="0"/>
              <a:t>데칼코마니를</a:t>
            </a:r>
            <a:r>
              <a:rPr lang="ko-KR" altLang="en-US" sz="1000" dirty="0" smtClean="0"/>
              <a:t> 연상시킨다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 작품의 대칭적 이미지는 형태만 같고 서로 담고 있는 내용에는 차이를 보인다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마찬가지로 고아원</a:t>
            </a:r>
            <a:r>
              <a:rPr lang="en-US" altLang="ko-KR" sz="1000" dirty="0" smtClean="0"/>
              <a:t>(</a:t>
            </a:r>
            <a:r>
              <a:rPr lang="en-US" altLang="ko-KR" sz="1000" b="1" dirty="0"/>
              <a:t>THE HOSPITAL OF THE </a:t>
            </a:r>
            <a:r>
              <a:rPr lang="en-US" altLang="ko-KR" sz="1000" b="1" dirty="0" smtClean="0"/>
              <a:t>INNOCENTS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의 평면과 입면을 놓고 보았을 때</a:t>
            </a:r>
            <a:endParaRPr lang="en-US" altLang="ko-KR" sz="1000" dirty="0" smtClean="0"/>
          </a:p>
          <a:p>
            <a:r>
              <a:rPr lang="ko-KR" altLang="en-US" sz="1000" dirty="0" smtClean="0"/>
              <a:t>완벽한 대칭을 이루지만 그 안에 담고 있는 프로그램도 서로 다른 내용을 담고 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5013176"/>
            <a:ext cx="6048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pic>
        <p:nvPicPr>
          <p:cNvPr id="6" name="Picture 2" descr="C:\Users\JOSEPH\Desktop\입면 평면\plan2.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646" y="1700808"/>
            <a:ext cx="4478851" cy="31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6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15528" y="827380"/>
            <a:ext cx="4120568" cy="310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000" b="1" dirty="0" smtClean="0"/>
              <a:t>반복</a:t>
            </a:r>
            <a:r>
              <a:rPr lang="en-US" altLang="ko-KR" sz="1000" b="1" dirty="0" smtClean="0"/>
              <a:t>-</a:t>
            </a:r>
            <a:r>
              <a:rPr lang="ko-KR" altLang="en-US" sz="1000" b="1" dirty="0" smtClean="0"/>
              <a:t>악보의 음표</a:t>
            </a:r>
            <a:endParaRPr lang="en-US" altLang="ko-KR" sz="1000" b="1" dirty="0" smtClean="0"/>
          </a:p>
          <a:p>
            <a:pPr marL="0" indent="0">
              <a:buNone/>
            </a:pPr>
            <a:endParaRPr lang="ko-KR" altLang="en-US" sz="1000" b="1" dirty="0"/>
          </a:p>
        </p:txBody>
      </p:sp>
      <p:pic>
        <p:nvPicPr>
          <p:cNvPr id="2050" name="Picture 2" descr="C:\Users\JOSEPH\Desktop\주관적평가 및 재해석\SAM_50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t="38222" r="46170" b="24822"/>
          <a:stretch/>
        </p:blipFill>
        <p:spPr bwMode="auto">
          <a:xfrm rot="186099">
            <a:off x="1260796" y="1408071"/>
            <a:ext cx="2527290" cy="146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2"/>
          <p:cNvSpPr txBox="1">
            <a:spLocks/>
          </p:cNvSpPr>
          <p:nvPr/>
        </p:nvSpPr>
        <p:spPr>
          <a:xfrm>
            <a:off x="1315528" y="3284984"/>
            <a:ext cx="4120568" cy="310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반복은 악보의 음표 </a:t>
            </a:r>
            <a:r>
              <a:rPr lang="ko-KR" altLang="en-US" sz="1000" b="1" dirty="0" err="1" smtClean="0"/>
              <a:t>타이포그래피</a:t>
            </a:r>
            <a:r>
              <a:rPr lang="ko-KR" altLang="en-US" sz="1000" b="1" dirty="0" smtClean="0"/>
              <a:t> 등에도 나타나며</a:t>
            </a: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이것은 건축에 가장 많이 나타나는 특징이다</a:t>
            </a:r>
            <a:r>
              <a:rPr lang="en-US" altLang="ko-KR" sz="1000" b="1" dirty="0" smtClean="0"/>
              <a:t>.</a:t>
            </a: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en-US" altLang="ko-KR" sz="1000" b="1" dirty="0" smtClean="0"/>
              <a:t>A-A-A-A-A-A-A-A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en-US" altLang="ko-KR" sz="1000" b="1" dirty="0" smtClean="0"/>
              <a:t>A-B-A-B-A-B-A-B-A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en-US" altLang="ko-KR" sz="1000" b="1" dirty="0" smtClean="0"/>
              <a:t>A-B-B-B-B-B-B-B-A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en-US" altLang="ko-KR" sz="1000" b="1" dirty="0" smtClean="0"/>
              <a:t>A-B-B-C-A-B-B-C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000" b="1" dirty="0" smtClean="0"/>
              <a:t>등 반복을 통해 다양한 입면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평면을 구성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ko-KR" altLang="en-US" sz="1000" b="1" dirty="0"/>
          </a:p>
        </p:txBody>
      </p:sp>
      <p:pic>
        <p:nvPicPr>
          <p:cNvPr id="2051" name="Picture 3" descr="C:\Users\JOSEPH\Desktop\요즘\typ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352733"/>
            <a:ext cx="2520280" cy="24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5796136" y="1034072"/>
            <a:ext cx="2520280" cy="2694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err="1" smtClean="0"/>
              <a:t>타이포그래피</a:t>
            </a:r>
            <a:r>
              <a:rPr lang="en-US" altLang="ko-KR" sz="1000" b="1" dirty="0" smtClean="0"/>
              <a:t>(Typography)</a:t>
            </a:r>
          </a:p>
        </p:txBody>
      </p:sp>
    </p:spTree>
    <p:extLst>
      <p:ext uri="{BB962C8B-B14F-4D97-AF65-F5344CB8AC3E}">
        <p14:creationId xmlns:p14="http://schemas.microsoft.com/office/powerpoint/2010/main" val="22356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4930"/>
            <a:ext cx="453866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네이트온 받은 파일\23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28581"/>
            <a:ext cx="4824536" cy="78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부제목 2"/>
          <p:cNvSpPr txBox="1">
            <a:spLocks/>
          </p:cNvSpPr>
          <p:nvPr/>
        </p:nvSpPr>
        <p:spPr>
          <a:xfrm>
            <a:off x="5796136" y="1034072"/>
            <a:ext cx="2520280" cy="2694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err="1" smtClean="0"/>
              <a:t>트루텍</a:t>
            </a:r>
            <a:r>
              <a:rPr lang="ko-KR" altLang="en-US" sz="1000" b="1" dirty="0" smtClean="0"/>
              <a:t> 빌딩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</p:txBody>
      </p:sp>
      <p:pic>
        <p:nvPicPr>
          <p:cNvPr id="9" name="Picture 4" descr="D:\네이트온 받은 파일\Untitled-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291755"/>
            <a:ext cx="2016224" cy="256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728" y="1313735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2"/>
                </a:solidFill>
              </a:rPr>
              <a:t>A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93354" y="1306670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2"/>
                </a:solidFill>
              </a:rPr>
              <a:t>A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6559" y="1306670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2"/>
                </a:solidFill>
              </a:rPr>
              <a:t>A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42815" y="1306670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accent2"/>
                </a:solidFill>
              </a:rPr>
              <a:t>B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51746" y="1306670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accent2"/>
                </a:solidFill>
              </a:rPr>
              <a:t>B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3340" y="1306670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accent2"/>
                </a:solidFill>
              </a:rPr>
              <a:t>C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69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EPH\Desktop\주관적평가 및 재해석\Reims_Kathedra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3" t="2699" r="14281" b="4768"/>
          <a:stretch/>
        </p:blipFill>
        <p:spPr bwMode="auto">
          <a:xfrm>
            <a:off x="7164288" y="1196752"/>
            <a:ext cx="1650002" cy="281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/>
          <p:cNvSpPr txBox="1">
            <a:spLocks/>
          </p:cNvSpPr>
          <p:nvPr/>
        </p:nvSpPr>
        <p:spPr>
          <a:xfrm>
            <a:off x="1315528" y="620688"/>
            <a:ext cx="131225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단순함</a:t>
            </a:r>
            <a:r>
              <a:rPr lang="en-US" altLang="ko-KR" sz="1000" b="1" dirty="0" smtClean="0"/>
              <a:t>(simplicity)</a:t>
            </a:r>
          </a:p>
          <a:p>
            <a:pPr marL="0" indent="0">
              <a:buNone/>
            </a:pPr>
            <a:endParaRPr lang="ko-KR" altLang="en-US" sz="1000" b="1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7164288" y="638981"/>
            <a:ext cx="131225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고딕성당</a:t>
            </a:r>
            <a:endParaRPr lang="ko-KR" altLang="en-US" sz="1000" b="1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15528" y="1196752"/>
            <a:ext cx="2824424" cy="520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err="1" smtClean="0"/>
              <a:t>브루넬리스키</a:t>
            </a:r>
            <a:r>
              <a:rPr lang="en-US" altLang="ko-KR" sz="1000" b="1" dirty="0" smtClean="0"/>
              <a:t>-</a:t>
            </a:r>
          </a:p>
          <a:p>
            <a:pPr marL="0" indent="0">
              <a:buNone/>
            </a:pPr>
            <a:r>
              <a:rPr lang="ko-KR" altLang="en-US" sz="1000" b="1" dirty="0" smtClean="0"/>
              <a:t>그가 설계한 건물을 볼 때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000" b="1" dirty="0" smtClean="0"/>
              <a:t>기존 고딕</a:t>
            </a:r>
            <a:r>
              <a:rPr lang="en-US" altLang="ko-KR" sz="1000" b="1" dirty="0" smtClean="0"/>
              <a:t>(Gothic)</a:t>
            </a:r>
            <a:r>
              <a:rPr lang="ko-KR" altLang="en-US" sz="1000" b="1" dirty="0" smtClean="0"/>
              <a:t>의 </a:t>
            </a: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건물들에 비해 입면과 평면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구성에서 </a:t>
            </a: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장식성이 덜하며 마치 </a:t>
            </a: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무거운 짐을 내려 놓은 듯</a:t>
            </a:r>
            <a:r>
              <a:rPr lang="en-US" altLang="ko-KR" sz="1000" b="1" dirty="0" smtClean="0"/>
              <a:t> </a:t>
            </a:r>
          </a:p>
          <a:p>
            <a:pPr marL="0" indent="0">
              <a:buNone/>
            </a:pPr>
            <a:r>
              <a:rPr lang="ko-KR" altLang="en-US" sz="1000" b="1" dirty="0" smtClean="0"/>
              <a:t>가볍고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단순하게  느껴진다</a:t>
            </a:r>
            <a:r>
              <a:rPr lang="en-US" altLang="ko-KR" sz="1000" b="1" dirty="0" smtClean="0"/>
              <a:t>.</a:t>
            </a:r>
          </a:p>
          <a:p>
            <a:pPr marL="0" indent="0">
              <a:buNone/>
            </a:pP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실용을 강조 한 듯</a:t>
            </a:r>
            <a:r>
              <a:rPr lang="en-US" altLang="ko-KR" sz="1000" b="1" dirty="0" smtClean="0"/>
              <a:t>)</a:t>
            </a: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000" b="1" dirty="0" smtClean="0"/>
              <a:t>이것은 </a:t>
            </a:r>
            <a:r>
              <a:rPr lang="ko-KR" altLang="en-US" sz="1000" b="1" dirty="0" err="1" smtClean="0"/>
              <a:t>아돌프루스의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‘</a:t>
            </a:r>
            <a:r>
              <a:rPr lang="ko-KR" altLang="en-US" sz="1000" b="1" dirty="0" smtClean="0"/>
              <a:t>장식은 죄악이다</a:t>
            </a:r>
            <a:r>
              <a:rPr lang="en-US" altLang="ko-KR" sz="1000" b="1" dirty="0" smtClean="0"/>
              <a:t>’</a:t>
            </a:r>
          </a:p>
          <a:p>
            <a:pPr marL="0" indent="0">
              <a:buNone/>
            </a:pPr>
            <a:r>
              <a:rPr lang="ko-KR" altLang="en-US" sz="1000" b="1" dirty="0" smtClean="0"/>
              <a:t>라는 말을 떠올리게 한다</a:t>
            </a:r>
            <a:r>
              <a:rPr lang="en-US" altLang="ko-KR" sz="1000" b="1" dirty="0" smtClean="0"/>
              <a:t>.</a:t>
            </a:r>
          </a:p>
          <a:p>
            <a:pPr marL="0" indent="0">
              <a:buNone/>
            </a:pPr>
            <a:endParaRPr lang="en-US" altLang="ko-KR" sz="1000" b="1" dirty="0" smtClean="0"/>
          </a:p>
        </p:txBody>
      </p:sp>
      <p:pic>
        <p:nvPicPr>
          <p:cNvPr id="4101" name="Picture 5" descr="C:\Users\JOSEPH\Desktop\주관적평가 및 재해석\adolf loo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4"/>
          <a:stretch/>
        </p:blipFill>
        <p:spPr bwMode="auto">
          <a:xfrm>
            <a:off x="3810970" y="4008738"/>
            <a:ext cx="2206774" cy="171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JOSEPH\Desktop\Ospedale degli Innocenti\Entrance-Oct06-D4152sAR8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96752"/>
            <a:ext cx="266203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부제목 2"/>
          <p:cNvSpPr txBox="1">
            <a:spLocks/>
          </p:cNvSpPr>
          <p:nvPr/>
        </p:nvSpPr>
        <p:spPr>
          <a:xfrm>
            <a:off x="3779912" y="3031044"/>
            <a:ext cx="131225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수평성 강조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ko-KR" altLang="en-US" sz="1000" b="1" dirty="0"/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7164288" y="4077072"/>
            <a:ext cx="131225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err="1" smtClean="0"/>
              <a:t>수직성</a:t>
            </a:r>
            <a:r>
              <a:rPr lang="ko-KR" altLang="en-US" sz="1000" b="1" dirty="0" smtClean="0"/>
              <a:t> 강조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7820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15528" y="620688"/>
            <a:ext cx="5560728" cy="310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디지털 시대에서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000" b="1" dirty="0" smtClean="0"/>
              <a:t>반복은 쉽게 구성 할 수 있는 수법이 되었으며</a:t>
            </a: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컴퓨터의 발달로 더욱 복잡하며 다양한 공간구성이 가능하게 되었다</a:t>
            </a:r>
            <a:r>
              <a:rPr lang="en-US" altLang="ko-KR" sz="1000" b="1" dirty="0" smtClean="0"/>
              <a:t>.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000" b="1" dirty="0" smtClean="0"/>
              <a:t>이것으로 르네상스시대 건축의 흐름이 현시대에도 영향을 주고 있음을 알 수 있다</a:t>
            </a:r>
            <a:r>
              <a:rPr lang="en-US" altLang="ko-KR" sz="1000" b="1" dirty="0" smtClean="0"/>
              <a:t>.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특히 근대의 포스터모던시대에 나타난 대량생산은 반복으로부터 시작되었다고 볼 수 있다</a:t>
            </a:r>
            <a:r>
              <a:rPr lang="en-US" altLang="ko-KR" sz="1000" b="1" dirty="0" smtClean="0"/>
              <a:t>.</a:t>
            </a:r>
          </a:p>
          <a:p>
            <a:pPr marL="0" indent="0">
              <a:buNone/>
            </a:pPr>
            <a:endParaRPr lang="en-US" altLang="ko-KR" sz="1000" b="1" dirty="0"/>
          </a:p>
        </p:txBody>
      </p:sp>
      <p:pic>
        <p:nvPicPr>
          <p:cNvPr id="5122" name="Picture 2" descr="C:\Users\JOSEPH\Desktop\K-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57230"/>
            <a:ext cx="2053676" cy="169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OSEPH\Desktop\공간구성이나 외피구성이나\scan 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088" y="4653136"/>
            <a:ext cx="6999587" cy="168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JOSEPH\Desktop\주관적평가 및 재해석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55" y="2557230"/>
            <a:ext cx="2396638" cy="169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5951255" y="4249179"/>
            <a:ext cx="2304256" cy="28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사보아 주택</a:t>
            </a:r>
            <a:endParaRPr lang="en-US" altLang="ko-KR" sz="1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35896" y="3181618"/>
            <a:ext cx="2066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단순화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r>
              <a:rPr lang="ko-KR" altLang="en-US" dirty="0" smtClean="0"/>
              <a:t>모듈화</a:t>
            </a:r>
            <a:endParaRPr lang="ko-KR" altLang="en-US" dirty="0"/>
          </a:p>
        </p:txBody>
      </p:sp>
      <p:pic>
        <p:nvPicPr>
          <p:cNvPr id="3074" name="Picture 2" descr="C:\Users\JOSEPH\Desktop\주관적평가 및 재해석\modular-system-scal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36" y="593711"/>
            <a:ext cx="1303857" cy="13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15528" y="620688"/>
            <a:ext cx="5560728" cy="310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00" b="1" dirty="0"/>
          </a:p>
        </p:txBody>
      </p:sp>
      <p:pic>
        <p:nvPicPr>
          <p:cNvPr id="3" name="Picture 2" descr="C:\Users\JOSEPH\Desktop\Ospedale degli Innocenti\Ospedale_Pla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t="11979" r="11244" b="15126"/>
          <a:stretch/>
        </p:blipFill>
        <p:spPr bwMode="auto">
          <a:xfrm>
            <a:off x="5292080" y="3464872"/>
            <a:ext cx="3312368" cy="24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2"/>
          <p:cNvSpPr txBox="1">
            <a:spLocks/>
          </p:cNvSpPr>
          <p:nvPr/>
        </p:nvSpPr>
        <p:spPr>
          <a:xfrm>
            <a:off x="683568" y="773088"/>
            <a:ext cx="5560728" cy="310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우측의 그림에서 </a:t>
            </a:r>
            <a:r>
              <a:rPr lang="ko-KR" altLang="en-US" sz="1000" b="1" dirty="0" err="1" smtClean="0"/>
              <a:t>브루넬리스키의</a:t>
            </a:r>
            <a:r>
              <a:rPr lang="ko-KR" altLang="en-US" sz="1000" b="1" dirty="0" smtClean="0"/>
              <a:t> 초안과는 다른 평면구성을 볼 수 가 있다</a:t>
            </a:r>
            <a:r>
              <a:rPr lang="en-US" altLang="ko-KR" sz="1000" b="1" dirty="0" smtClean="0"/>
              <a:t>.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000" b="1" dirty="0" smtClean="0"/>
              <a:t>설계변경과 증축의 과정에서 평면 구성이 달라지고 </a:t>
            </a: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전체적으로 보았을 때는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비대칭적인 형상을 하고 있음을 알 수 있다</a:t>
            </a:r>
            <a:r>
              <a:rPr lang="en-US" altLang="ko-KR" sz="1000" b="1" dirty="0" smtClean="0"/>
              <a:t>.</a:t>
            </a:r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/>
              <a:t>다만 이것이 </a:t>
            </a:r>
            <a:r>
              <a:rPr lang="ko-KR" altLang="en-US" sz="1000" b="1" dirty="0" err="1"/>
              <a:t>브루넬리스키가</a:t>
            </a:r>
            <a:r>
              <a:rPr lang="ko-KR" altLang="en-US" sz="1000" b="1" dirty="0"/>
              <a:t> 의도했던 것과는 다르지만</a:t>
            </a:r>
            <a:endParaRPr lang="en-US" altLang="ko-KR" sz="1000" b="1" dirty="0"/>
          </a:p>
          <a:p>
            <a:pPr marL="0" indent="0">
              <a:buNone/>
            </a:pPr>
            <a:r>
              <a:rPr lang="ko-KR" altLang="en-US" sz="1000" b="1" dirty="0" smtClean="0"/>
              <a:t>주변의 </a:t>
            </a:r>
            <a:r>
              <a:rPr lang="ko-KR" altLang="en-US" sz="1000" b="1" dirty="0" err="1"/>
              <a:t>컨텍스트</a:t>
            </a:r>
            <a:r>
              <a:rPr lang="en-US" altLang="ko-KR" sz="1000" b="1" dirty="0"/>
              <a:t>(context)</a:t>
            </a:r>
            <a:r>
              <a:rPr lang="ko-KR" altLang="en-US" sz="1000" b="1" dirty="0"/>
              <a:t>와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요구되어지는 </a:t>
            </a:r>
            <a:r>
              <a:rPr lang="ko-KR" altLang="en-US" sz="1000" b="1" dirty="0" smtClean="0"/>
              <a:t>프로그</a:t>
            </a:r>
            <a:r>
              <a:rPr lang="ko-KR" altLang="en-US" sz="1000" b="1" dirty="0"/>
              <a:t>램</a:t>
            </a:r>
            <a:r>
              <a:rPr lang="ko-KR" altLang="en-US" sz="1000" b="1" dirty="0" smtClean="0"/>
              <a:t>을 </a:t>
            </a:r>
            <a:r>
              <a:rPr lang="ko-KR" altLang="en-US" sz="1000" b="1" dirty="0"/>
              <a:t>고려한 결과라고 할 수 있겠다</a:t>
            </a:r>
            <a:r>
              <a:rPr lang="en-US" altLang="ko-KR" sz="1000" b="1" dirty="0"/>
              <a:t>.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" name="자유형 1"/>
          <p:cNvSpPr/>
          <p:nvPr/>
        </p:nvSpPr>
        <p:spPr>
          <a:xfrm>
            <a:off x="5753100" y="4343400"/>
            <a:ext cx="2381250" cy="1457325"/>
          </a:xfrm>
          <a:custGeom>
            <a:avLst/>
            <a:gdLst>
              <a:gd name="connsiteX0" fmla="*/ 0 w 2381250"/>
              <a:gd name="connsiteY0" fmla="*/ 1314450 h 1457325"/>
              <a:gd name="connsiteX1" fmla="*/ 0 w 2381250"/>
              <a:gd name="connsiteY1" fmla="*/ 1057275 h 1457325"/>
              <a:gd name="connsiteX2" fmla="*/ 419100 w 2381250"/>
              <a:gd name="connsiteY2" fmla="*/ 1057275 h 1457325"/>
              <a:gd name="connsiteX3" fmla="*/ 419100 w 2381250"/>
              <a:gd name="connsiteY3" fmla="*/ 0 h 1457325"/>
              <a:gd name="connsiteX4" fmla="*/ 1981200 w 2381250"/>
              <a:gd name="connsiteY4" fmla="*/ 0 h 1457325"/>
              <a:gd name="connsiteX5" fmla="*/ 1981200 w 2381250"/>
              <a:gd name="connsiteY5" fmla="*/ 1066800 h 1457325"/>
              <a:gd name="connsiteX6" fmla="*/ 2381250 w 2381250"/>
              <a:gd name="connsiteY6" fmla="*/ 1066800 h 1457325"/>
              <a:gd name="connsiteX7" fmla="*/ 2381250 w 2381250"/>
              <a:gd name="connsiteY7" fmla="*/ 1323975 h 1457325"/>
              <a:gd name="connsiteX8" fmla="*/ 2143125 w 2381250"/>
              <a:gd name="connsiteY8" fmla="*/ 1323975 h 1457325"/>
              <a:gd name="connsiteX9" fmla="*/ 2143125 w 2381250"/>
              <a:gd name="connsiteY9" fmla="*/ 1457325 h 1457325"/>
              <a:gd name="connsiteX10" fmla="*/ 219075 w 2381250"/>
              <a:gd name="connsiteY10" fmla="*/ 1457325 h 1457325"/>
              <a:gd name="connsiteX11" fmla="*/ 219075 w 2381250"/>
              <a:gd name="connsiteY11" fmla="*/ 1314450 h 1457325"/>
              <a:gd name="connsiteX12" fmla="*/ 0 w 2381250"/>
              <a:gd name="connsiteY12" fmla="*/ 131445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81250" h="1457325">
                <a:moveTo>
                  <a:pt x="0" y="1314450"/>
                </a:moveTo>
                <a:lnTo>
                  <a:pt x="0" y="1057275"/>
                </a:lnTo>
                <a:lnTo>
                  <a:pt x="419100" y="1057275"/>
                </a:lnTo>
                <a:lnTo>
                  <a:pt x="419100" y="0"/>
                </a:lnTo>
                <a:lnTo>
                  <a:pt x="1981200" y="0"/>
                </a:lnTo>
                <a:lnTo>
                  <a:pt x="1981200" y="1066800"/>
                </a:lnTo>
                <a:lnTo>
                  <a:pt x="2381250" y="1066800"/>
                </a:lnTo>
                <a:lnTo>
                  <a:pt x="2381250" y="1323975"/>
                </a:lnTo>
                <a:lnTo>
                  <a:pt x="2143125" y="1323975"/>
                </a:lnTo>
                <a:lnTo>
                  <a:pt x="2143125" y="1457325"/>
                </a:lnTo>
                <a:lnTo>
                  <a:pt x="219075" y="1457325"/>
                </a:lnTo>
                <a:lnTo>
                  <a:pt x="219075" y="1314450"/>
                </a:lnTo>
                <a:lnTo>
                  <a:pt x="0" y="1314450"/>
                </a:lnTo>
                <a:close/>
              </a:path>
            </a:pathLst>
          </a:cu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448300" y="3676650"/>
            <a:ext cx="3035300" cy="1993900"/>
          </a:xfrm>
          <a:custGeom>
            <a:avLst/>
            <a:gdLst>
              <a:gd name="connsiteX0" fmla="*/ 2965450 w 3035300"/>
              <a:gd name="connsiteY0" fmla="*/ 1993900 h 1993900"/>
              <a:gd name="connsiteX1" fmla="*/ 2679700 w 3035300"/>
              <a:gd name="connsiteY1" fmla="*/ 1993900 h 1993900"/>
              <a:gd name="connsiteX2" fmla="*/ 2679700 w 3035300"/>
              <a:gd name="connsiteY2" fmla="*/ 1739900 h 1993900"/>
              <a:gd name="connsiteX3" fmla="*/ 2286000 w 3035300"/>
              <a:gd name="connsiteY3" fmla="*/ 1739900 h 1993900"/>
              <a:gd name="connsiteX4" fmla="*/ 2286000 w 3035300"/>
              <a:gd name="connsiteY4" fmla="*/ 673100 h 1993900"/>
              <a:gd name="connsiteX5" fmla="*/ 730250 w 3035300"/>
              <a:gd name="connsiteY5" fmla="*/ 673100 h 1993900"/>
              <a:gd name="connsiteX6" fmla="*/ 730250 w 3035300"/>
              <a:gd name="connsiteY6" fmla="*/ 1727200 h 1993900"/>
              <a:gd name="connsiteX7" fmla="*/ 317500 w 3035300"/>
              <a:gd name="connsiteY7" fmla="*/ 1727200 h 1993900"/>
              <a:gd name="connsiteX8" fmla="*/ 317500 w 3035300"/>
              <a:gd name="connsiteY8" fmla="*/ 1981200 h 1993900"/>
              <a:gd name="connsiteX9" fmla="*/ 0 w 3035300"/>
              <a:gd name="connsiteY9" fmla="*/ 1981200 h 1993900"/>
              <a:gd name="connsiteX10" fmla="*/ 0 w 3035300"/>
              <a:gd name="connsiteY10" fmla="*/ 1130300 h 1993900"/>
              <a:gd name="connsiteX11" fmla="*/ 482600 w 3035300"/>
              <a:gd name="connsiteY11" fmla="*/ 1130300 h 1993900"/>
              <a:gd name="connsiteX12" fmla="*/ 406400 w 3035300"/>
              <a:gd name="connsiteY12" fmla="*/ 0 h 1993900"/>
              <a:gd name="connsiteX13" fmla="*/ 3035300 w 3035300"/>
              <a:gd name="connsiteY13" fmla="*/ 0 h 1993900"/>
              <a:gd name="connsiteX14" fmla="*/ 2965450 w 3035300"/>
              <a:gd name="connsiteY14" fmla="*/ 1993900 h 199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5300" h="1993900">
                <a:moveTo>
                  <a:pt x="2965450" y="1993900"/>
                </a:moveTo>
                <a:lnTo>
                  <a:pt x="2679700" y="1993900"/>
                </a:lnTo>
                <a:lnTo>
                  <a:pt x="2679700" y="1739900"/>
                </a:lnTo>
                <a:lnTo>
                  <a:pt x="2286000" y="1739900"/>
                </a:lnTo>
                <a:lnTo>
                  <a:pt x="2286000" y="673100"/>
                </a:lnTo>
                <a:lnTo>
                  <a:pt x="730250" y="673100"/>
                </a:lnTo>
                <a:lnTo>
                  <a:pt x="730250" y="1727200"/>
                </a:lnTo>
                <a:lnTo>
                  <a:pt x="317500" y="1727200"/>
                </a:lnTo>
                <a:lnTo>
                  <a:pt x="317500" y="1981200"/>
                </a:lnTo>
                <a:lnTo>
                  <a:pt x="0" y="1981200"/>
                </a:lnTo>
                <a:lnTo>
                  <a:pt x="0" y="1130300"/>
                </a:lnTo>
                <a:lnTo>
                  <a:pt x="482600" y="1130300"/>
                </a:lnTo>
                <a:lnTo>
                  <a:pt x="406400" y="0"/>
                </a:lnTo>
                <a:lnTo>
                  <a:pt x="3035300" y="0"/>
                </a:lnTo>
                <a:lnTo>
                  <a:pt x="2965450" y="19939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925063" y="3140968"/>
            <a:ext cx="0" cy="324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8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15528" y="620688"/>
            <a:ext cx="692888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800" b="1" dirty="0" smtClean="0">
                <a:latin typeface="+mj-lt"/>
              </a:rPr>
              <a:t>서양건축사</a:t>
            </a:r>
            <a:r>
              <a:rPr lang="en-US" altLang="ko-KR" sz="800" b="1" dirty="0" smtClean="0">
                <a:latin typeface="+mj-lt"/>
              </a:rPr>
              <a:t>/ </a:t>
            </a:r>
            <a:r>
              <a:rPr lang="ko-KR" altLang="en-US" sz="800" b="1" dirty="0" err="1" smtClean="0">
                <a:latin typeface="+mj-lt"/>
              </a:rPr>
              <a:t>아키그램</a:t>
            </a:r>
            <a:endParaRPr lang="en-US" altLang="ko-KR" sz="800" b="1" dirty="0" smtClean="0">
              <a:latin typeface="+mj-lt"/>
            </a:endParaRPr>
          </a:p>
          <a:p>
            <a:pPr marL="0" indent="0">
              <a:buNone/>
            </a:pPr>
            <a:endParaRPr lang="en-US" altLang="ko-KR" sz="800" b="1" dirty="0" smtClean="0">
              <a:latin typeface="+mj-lt"/>
            </a:endParaRPr>
          </a:p>
          <a:p>
            <a:pPr marL="0" indent="0">
              <a:buNone/>
            </a:pPr>
            <a:r>
              <a:rPr lang="ko-KR" altLang="en-US" sz="800" b="1" dirty="0" smtClean="0">
                <a:latin typeface="+mj-lt"/>
              </a:rPr>
              <a:t>건축의 선례</a:t>
            </a:r>
            <a:r>
              <a:rPr lang="en-US" altLang="ko-KR" sz="800" b="1" dirty="0" smtClean="0">
                <a:latin typeface="+mj-lt"/>
              </a:rPr>
              <a:t>/ </a:t>
            </a:r>
            <a:r>
              <a:rPr lang="ko-KR" altLang="en-US" sz="800" b="1" dirty="0" smtClean="0">
                <a:latin typeface="+mj-lt"/>
              </a:rPr>
              <a:t>도서출판 보원</a:t>
            </a:r>
            <a:endParaRPr lang="en-US" altLang="ko-KR" sz="800" b="1" dirty="0" smtClean="0">
              <a:latin typeface="+mj-lt"/>
            </a:endParaRPr>
          </a:p>
          <a:p>
            <a:pPr marL="0" indent="0">
              <a:buNone/>
            </a:pPr>
            <a:endParaRPr lang="en-US" altLang="ko-KR" sz="800" b="1" dirty="0" smtClean="0">
              <a:latin typeface="+mj-lt"/>
            </a:endParaRPr>
          </a:p>
          <a:p>
            <a:pPr marL="0" indent="0">
              <a:buNone/>
            </a:pPr>
            <a:r>
              <a:rPr lang="en-US" altLang="ko-KR" sz="800" b="1" dirty="0" smtClean="0">
                <a:latin typeface="+mj-lt"/>
              </a:rPr>
              <a:t>FILIPPO BRUNELLESCHI/ PSU PRESS</a:t>
            </a:r>
          </a:p>
          <a:p>
            <a:pPr marL="0" indent="0">
              <a:buNone/>
            </a:pPr>
            <a:endParaRPr lang="en-US" altLang="ko-KR" sz="800" b="1" dirty="0">
              <a:latin typeface="+mj-lt"/>
            </a:endParaRPr>
          </a:p>
          <a:p>
            <a:pPr marL="0" indent="0">
              <a:buNone/>
            </a:pPr>
            <a:r>
              <a:rPr lang="ko-KR" altLang="en-US" sz="800" b="1" dirty="0" err="1"/>
              <a:t>헤르만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헤르츠버거의</a:t>
            </a:r>
            <a:r>
              <a:rPr lang="ko-KR" altLang="en-US" sz="800" b="1" dirty="0"/>
              <a:t> 건축수업</a:t>
            </a:r>
            <a:r>
              <a:rPr lang="en-US" altLang="ko-KR" sz="800" b="1" dirty="0"/>
              <a:t>/</a:t>
            </a:r>
            <a:r>
              <a:rPr lang="ko-KR" altLang="en-US" sz="800" b="1" dirty="0" err="1" smtClean="0"/>
              <a:t>효형출판</a:t>
            </a:r>
            <a:endParaRPr lang="en-US" altLang="ko-KR" sz="800" b="1" dirty="0" smtClean="0"/>
          </a:p>
          <a:p>
            <a:pPr marL="0" indent="0">
              <a:buNone/>
            </a:pPr>
            <a:endParaRPr lang="en-US" altLang="ko-KR" sz="800" b="1" dirty="0" smtClean="0">
              <a:latin typeface="+mj-lt"/>
            </a:endParaRPr>
          </a:p>
          <a:p>
            <a:pPr marL="0" indent="0">
              <a:buNone/>
            </a:pPr>
            <a:r>
              <a:rPr lang="en-US" altLang="ko-KR" sz="800" b="1" dirty="0" smtClean="0">
                <a:latin typeface="+mj-lt"/>
              </a:rPr>
              <a:t>http</a:t>
            </a:r>
            <a:r>
              <a:rPr lang="en-US" altLang="ko-KR" sz="800" b="1" dirty="0">
                <a:latin typeface="+mj-lt"/>
              </a:rPr>
              <a:t>://</a:t>
            </a:r>
            <a:r>
              <a:rPr lang="en-US" altLang="ko-KR" sz="800" b="1" dirty="0" smtClean="0">
                <a:latin typeface="+mj-lt"/>
              </a:rPr>
              <a:t>www.greatbuildings.com/architects/Filippo_Brunelleschi.html</a:t>
            </a:r>
          </a:p>
          <a:p>
            <a:pPr marL="0" indent="0">
              <a:buNone/>
            </a:pPr>
            <a:endParaRPr lang="en-US" altLang="ko-KR" sz="800" b="1" dirty="0"/>
          </a:p>
          <a:p>
            <a:pPr marL="0" indent="0">
              <a:buNone/>
            </a:pPr>
            <a:r>
              <a:rPr lang="ko-KR" altLang="en-US" sz="800" b="1" dirty="0" err="1"/>
              <a:t>데칼코마니</a:t>
            </a:r>
            <a:r>
              <a:rPr lang="en-US" altLang="ko-KR" sz="800" b="1" dirty="0"/>
              <a:t>http://arts.search.naver.com/service.naver?where=arts_detail&amp;query=%EB%8D%B0%EC%B9%BC%EC%BD%94%EB%A7%88%EB%8B%88&amp;os=484978</a:t>
            </a:r>
          </a:p>
          <a:p>
            <a:pPr marL="0" indent="0">
              <a:buNone/>
            </a:pPr>
            <a:endParaRPr lang="en-US" altLang="ko-KR" sz="800" b="1" dirty="0"/>
          </a:p>
          <a:p>
            <a:pPr marL="0" indent="0">
              <a:buNone/>
            </a:pPr>
            <a:r>
              <a:rPr lang="ko-KR" altLang="en-US" sz="800" b="1" dirty="0"/>
              <a:t>고딕성당</a:t>
            </a:r>
            <a:endParaRPr lang="en-US" altLang="ko-KR" sz="800" b="1" dirty="0"/>
          </a:p>
          <a:p>
            <a:pPr marL="0" indent="0">
              <a:buNone/>
            </a:pPr>
            <a:r>
              <a:rPr lang="en-US" altLang="ko-KR" sz="800" b="1" dirty="0"/>
              <a:t>http://ko.wikipedia.org/wiki/%ED%8C%8C%EC%9D%BC:Reims_Kathedrale.jpg</a:t>
            </a:r>
          </a:p>
          <a:p>
            <a:pPr marL="0" indent="0">
              <a:buNone/>
            </a:pPr>
            <a:endParaRPr lang="en-US" altLang="ko-KR" sz="800" b="1" dirty="0" smtClean="0">
              <a:latin typeface="+mj-lt"/>
            </a:endParaRPr>
          </a:p>
          <a:p>
            <a:pPr marL="0" indent="0">
              <a:buNone/>
            </a:pPr>
            <a:r>
              <a:rPr lang="en-US" altLang="ko-KR" sz="800" b="1" dirty="0" smtClean="0">
                <a:latin typeface="+mj-lt"/>
              </a:rPr>
              <a:t>Map/Google earth</a:t>
            </a:r>
          </a:p>
          <a:p>
            <a:pPr marL="0" indent="0">
              <a:buNone/>
            </a:pPr>
            <a:r>
              <a:rPr lang="en-US" altLang="ko-KR" sz="800" b="1" dirty="0" smtClean="0">
                <a:latin typeface="+mj-lt"/>
              </a:rPr>
              <a:t>www.google.com</a:t>
            </a:r>
          </a:p>
          <a:p>
            <a:pPr marL="0" indent="0">
              <a:buNone/>
            </a:pPr>
            <a:endParaRPr lang="en-US" altLang="ko-KR" sz="800" b="1" dirty="0">
              <a:latin typeface="+mj-lt"/>
            </a:endParaRP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ko-KR" altLang="en-US" sz="1000" b="1" dirty="0"/>
          </a:p>
        </p:txBody>
      </p:sp>
      <p:sp>
        <p:nvSpPr>
          <p:cNvPr id="3" name="부제목 2"/>
          <p:cNvSpPr txBox="1">
            <a:spLocks/>
          </p:cNvSpPr>
          <p:nvPr/>
        </p:nvSpPr>
        <p:spPr>
          <a:xfrm>
            <a:off x="539552" y="586004"/>
            <a:ext cx="88020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참고</a:t>
            </a:r>
            <a:endParaRPr lang="en-US" altLang="ko-KR" sz="1000" b="1" dirty="0" smtClean="0"/>
          </a:p>
          <a:p>
            <a:pPr marL="0" indent="0">
              <a:buNone/>
            </a:pP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3846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15528" y="620688"/>
            <a:ext cx="32004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err="1" smtClean="0"/>
              <a:t>Filippo</a:t>
            </a:r>
            <a:r>
              <a:rPr lang="en-US" altLang="ko-KR" sz="1400" b="1" dirty="0" smtClean="0"/>
              <a:t> Brunelleschi</a:t>
            </a:r>
          </a:p>
          <a:p>
            <a:pPr marL="0" indent="0">
              <a:buNone/>
            </a:pPr>
            <a:r>
              <a:rPr lang="en-US" altLang="ko-KR" sz="1400" b="1" dirty="0" smtClean="0"/>
              <a:t>1377-1446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ko-KR" altLang="en-US" sz="1400" b="1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403648" y="2708920"/>
            <a:ext cx="6768752" cy="352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이론과 실천을 겸비한 이상적인 최초의 르네상스인 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/>
              <a:t>피렌체 출생</a:t>
            </a:r>
            <a:endParaRPr lang="en-US" altLang="ko-KR" sz="1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/>
              <a:t>이탈리아 건축가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조각가</a:t>
            </a:r>
            <a:endParaRPr lang="en-US" altLang="ko-KR" sz="1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 smtClean="0"/>
              <a:t>15</a:t>
            </a:r>
            <a:r>
              <a:rPr lang="ko-KR" altLang="en-US" sz="1000" b="1" dirty="0" smtClean="0"/>
              <a:t>세기 이탈리아 르네상스 건축양식의 창시자 중 </a:t>
            </a:r>
            <a:r>
              <a:rPr lang="en-US" altLang="ko-KR" sz="1000" b="1" dirty="0" smtClean="0"/>
              <a:t>1</a:t>
            </a:r>
            <a:r>
              <a:rPr lang="ko-KR" altLang="en-US" sz="1000" b="1" dirty="0" smtClean="0"/>
              <a:t>人</a:t>
            </a:r>
            <a:endParaRPr lang="en-US" altLang="ko-KR" sz="1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/>
              <a:t>고대 원근법을 기하학적인 원근법으로 재창조</a:t>
            </a:r>
            <a:endParaRPr lang="en-US" altLang="ko-KR" sz="1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/>
              <a:t>투시도법 개발 → 건축가들의 공간 구성에 영향</a:t>
            </a:r>
            <a:endParaRPr lang="en-US" altLang="ko-KR" sz="1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/>
              <a:t>중세의 폐쇄적 건축공간을 그리스 로마 건축의 기본인 수학원리를 바탕으로 한 유기적이고 합리적인 건축으로</a:t>
            </a:r>
            <a:endParaRPr lang="en-US" altLang="ko-KR" sz="1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 smtClean="0"/>
              <a:t>			                  </a:t>
            </a:r>
            <a:r>
              <a:rPr lang="ko-KR" altLang="en-US" sz="1000" b="1" dirty="0" smtClean="0"/>
              <a:t>→ 질서 있고 개방적인 공간을 가지는 건축 구조</a:t>
            </a:r>
            <a:endParaRPr lang="en-US" altLang="ko-KR" sz="1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/>
              <a:t>고대와 중세의 유산을 새로운 공간 개념에 종합시킴</a:t>
            </a:r>
            <a:endParaRPr lang="en-US" altLang="ko-KR" sz="1000" b="1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 smtClean="0"/>
          </a:p>
        </p:txBody>
      </p:sp>
      <p:pic>
        <p:nvPicPr>
          <p:cNvPr id="1026" name="Picture 2" descr="C:\Documents and Settings\gloomycoquetry\바탕 화면\brunellesch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692696"/>
            <a:ext cx="2448272" cy="35293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74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15528" y="620688"/>
            <a:ext cx="32004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FLORENCE, ITALY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시대적 배경 및 요인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ko-KR" altLang="en-US" sz="1400" b="1" dirty="0"/>
          </a:p>
        </p:txBody>
      </p:sp>
      <p:pic>
        <p:nvPicPr>
          <p:cNvPr id="1026" name="Picture 2" descr="C:\Documents and Settings\gloomycoquetry\바탕 화면\공간분석론\noname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484784"/>
            <a:ext cx="4333875" cy="2343150"/>
          </a:xfrm>
          <a:prstGeom prst="rect">
            <a:avLst/>
          </a:prstGeom>
          <a:noFill/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1403648" y="4221088"/>
            <a:ext cx="6480720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000" b="1" dirty="0" smtClean="0"/>
              <a:t>문화적 요인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고대 로마의 유산이 잔존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고대 유산에 대한 재생의식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인간중심의 신세계 창조의 기운</a:t>
            </a:r>
            <a:endParaRPr lang="en-US" altLang="ko-KR" sz="1000" b="1" dirty="0" smtClean="0"/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000" b="1" dirty="0" smtClean="0"/>
              <a:t>정치 경제적 요인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일찍이 도시국가가 발달하고 상공업과 무역이 발달</a:t>
            </a:r>
            <a:r>
              <a:rPr lang="en-US" altLang="ko-KR" sz="1000" b="1" dirty="0" smtClean="0"/>
              <a:t>, </a:t>
            </a:r>
          </a:p>
          <a:p>
            <a:pPr marL="228600" indent="-228600">
              <a:lnSpc>
                <a:spcPct val="200000"/>
              </a:lnSpc>
              <a:buNone/>
            </a:pPr>
            <a:r>
              <a:rPr lang="en-US" altLang="ko-KR" sz="1000" b="1" dirty="0" smtClean="0"/>
              <a:t>		          </a:t>
            </a:r>
            <a:r>
              <a:rPr lang="ko-KR" altLang="en-US" sz="1000" b="1" dirty="0" err="1" smtClean="0"/>
              <a:t>메디치</a:t>
            </a:r>
            <a:r>
              <a:rPr lang="ko-KR" altLang="en-US" sz="1000" b="1" dirty="0" smtClean="0"/>
              <a:t> 가의 문화 예술방면으로의 막대한 지원</a:t>
            </a:r>
            <a:endParaRPr lang="en-US" altLang="ko-KR" sz="1000" b="1" dirty="0" smtClean="0"/>
          </a:p>
          <a:p>
            <a:pPr marL="228600" indent="-228600">
              <a:lnSpc>
                <a:spcPct val="200000"/>
              </a:lnSpc>
              <a:buAutoNum type="arabicPeriod" startAt="3"/>
            </a:pPr>
            <a:r>
              <a:rPr lang="ko-KR" altLang="en-US" sz="1000" b="1" dirty="0" smtClean="0"/>
              <a:t>지리적 요인 </a:t>
            </a:r>
            <a:r>
              <a:rPr lang="en-US" altLang="ko-KR" sz="1000" b="1" dirty="0" smtClean="0"/>
              <a:t>: </a:t>
            </a:r>
            <a:r>
              <a:rPr lang="ko-KR" altLang="en-US" sz="1000" b="1" dirty="0"/>
              <a:t>동</a:t>
            </a:r>
            <a:r>
              <a:rPr lang="ko-KR" altLang="en-US" sz="1000" b="1" dirty="0" smtClean="0"/>
              <a:t>서교류의 중심지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개방적 문화 수용</a:t>
            </a:r>
            <a:endParaRPr lang="en-US" altLang="ko-KR" sz="1000" b="1" dirty="0" smtClean="0"/>
          </a:p>
          <a:p>
            <a:pPr marL="228600" indent="-228600">
              <a:lnSpc>
                <a:spcPct val="200000"/>
              </a:lnSpc>
              <a:buAutoNum type="arabicPeriod" startAt="3"/>
            </a:pPr>
            <a:r>
              <a:rPr lang="ko-KR" altLang="en-US" sz="1000" b="1" dirty="0" smtClean="0"/>
              <a:t>역사적 요인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동로마제국의 멸망으로 그리스 문화를 지닌 다수의 학자가 이탈리아로 유입</a:t>
            </a:r>
            <a:endParaRPr lang="en-US" altLang="ko-KR" sz="1000" b="1" dirty="0" smtClean="0"/>
          </a:p>
          <a:p>
            <a:pPr marL="228600" indent="-228600">
              <a:lnSpc>
                <a:spcPct val="200000"/>
              </a:lnSpc>
              <a:buAutoNum type="arabicPeriod" startAt="3"/>
            </a:pPr>
            <a:r>
              <a:rPr lang="ko-KR" altLang="en-US" sz="1000" b="1" dirty="0" smtClean="0"/>
              <a:t>이탈리아인의 천품적 요인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모든 생활을 예술화 하는 심미적 태도</a:t>
            </a:r>
            <a:endParaRPr lang="en-US" altLang="ko-KR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9874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15528" y="620688"/>
            <a:ext cx="3200400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FLORENCE, ITALY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르네상스 전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후의 </a:t>
            </a: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도시 </a:t>
            </a:r>
            <a:r>
              <a:rPr lang="ko-KR" altLang="en-US" sz="1400" b="1" dirty="0"/>
              <a:t>맥락적 분석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ko-KR" altLang="en-US" sz="1400" b="1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403648" y="3933056"/>
            <a:ext cx="5616624" cy="252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 smtClean="0"/>
              <a:t>대성당의 </a:t>
            </a:r>
            <a:r>
              <a:rPr lang="ko-KR" altLang="en-US" sz="1000" b="1" dirty="0" err="1" smtClean="0"/>
              <a:t>중심성</a:t>
            </a:r>
            <a:endParaRPr lang="en-US" altLang="ko-KR" sz="1000" b="1" dirty="0" smtClean="0"/>
          </a:p>
          <a:p>
            <a:pPr marL="228600" indent="-228600">
              <a:lnSpc>
                <a:spcPct val="150000"/>
              </a:lnSpc>
              <a:buNone/>
            </a:pPr>
            <a:r>
              <a:rPr lang="en-US" altLang="ko-KR" sz="1000" b="1" dirty="0" smtClean="0"/>
              <a:t>	</a:t>
            </a:r>
            <a:r>
              <a:rPr lang="ko-KR" altLang="en-US" sz="1000" b="1" dirty="0" smtClean="0"/>
              <a:t>플로렌스의 상징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브르넬레스키의</a:t>
            </a:r>
            <a:r>
              <a:rPr lang="ko-KR" altLang="en-US" sz="1000" b="1" dirty="0" smtClean="0"/>
              <a:t> 돔에 의해 완성된 피렌체 대성당은 도시에 방향성을 제공</a:t>
            </a:r>
            <a:endParaRPr lang="en-US" altLang="ko-KR" sz="1000" b="1" dirty="0" smtClean="0"/>
          </a:p>
          <a:p>
            <a:pPr marL="228600" indent="-228600">
              <a:lnSpc>
                <a:spcPct val="150000"/>
              </a:lnSpc>
              <a:buNone/>
            </a:pPr>
            <a:r>
              <a:rPr lang="en-US" altLang="ko-KR" sz="1000" b="1" dirty="0" smtClean="0"/>
              <a:t>	</a:t>
            </a:r>
            <a:r>
              <a:rPr lang="ko-KR" altLang="en-US" sz="1000" b="1" dirty="0" smtClean="0"/>
              <a:t>→ 이후 많은 건축 작품들의 방위 설정에 기점이 되는 심리학적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시각적 중심을 제공</a:t>
            </a:r>
            <a:endParaRPr lang="en-US" altLang="ko-KR" sz="1000" b="1" dirty="0" smtClean="0"/>
          </a:p>
          <a:p>
            <a:pPr marL="228600" indent="-228600">
              <a:lnSpc>
                <a:spcPct val="150000"/>
              </a:lnSpc>
              <a:buNone/>
            </a:pPr>
            <a:endParaRPr lang="en-US" altLang="ko-KR" sz="1000" b="1" dirty="0" smtClean="0"/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ko-KR" altLang="en-US" sz="1000" b="1" dirty="0" smtClean="0"/>
              <a:t>확장되는 광장</a:t>
            </a:r>
            <a:endParaRPr lang="en-US" altLang="ko-KR" sz="1000" b="1" dirty="0" smtClean="0"/>
          </a:p>
          <a:p>
            <a:pPr marL="228600" indent="-228600">
              <a:lnSpc>
                <a:spcPct val="150000"/>
              </a:lnSpc>
              <a:buNone/>
            </a:pPr>
            <a:r>
              <a:rPr lang="en-US" altLang="ko-KR" sz="1000" b="1" dirty="0" smtClean="0"/>
              <a:t>	</a:t>
            </a:r>
            <a:r>
              <a:rPr lang="ko-KR" altLang="en-US" sz="1000" b="1" dirty="0" smtClean="0"/>
              <a:t>주변지역의 힘을 꽉 쥐어 외부지점까지 직접적으로 드러내는 의도적인 디자인의 확장</a:t>
            </a:r>
            <a:endParaRPr lang="en-US" altLang="ko-KR" sz="1000" b="1" dirty="0" smtClean="0"/>
          </a:p>
          <a:p>
            <a:pPr marL="228600" indent="-228600">
              <a:lnSpc>
                <a:spcPct val="150000"/>
              </a:lnSpc>
              <a:buNone/>
            </a:pPr>
            <a:r>
              <a:rPr lang="en-US" altLang="ko-KR" sz="1000" b="1" dirty="0" smtClean="0"/>
              <a:t>	</a:t>
            </a:r>
            <a:r>
              <a:rPr lang="ko-KR" altLang="en-US" sz="1000" b="1" dirty="0" smtClean="0"/>
              <a:t>도시개조 혹은 중세 기존 광장이 르네상스식으로 원근법과 비례가 엄밀 적용되면서 재창조</a:t>
            </a:r>
            <a:endParaRPr lang="en-US" altLang="ko-KR" sz="1000" b="1" dirty="0" smtClean="0"/>
          </a:p>
          <a:p>
            <a:pPr marL="228600" indent="-228600">
              <a:lnSpc>
                <a:spcPct val="150000"/>
              </a:lnSpc>
              <a:buNone/>
            </a:pPr>
            <a:r>
              <a:rPr lang="en-US" altLang="ko-KR" sz="1000" b="1" dirty="0" smtClean="0"/>
              <a:t>	</a:t>
            </a:r>
          </a:p>
          <a:p>
            <a:pPr marL="228600" indent="-228600">
              <a:lnSpc>
                <a:spcPct val="150000"/>
              </a:lnSpc>
              <a:buNone/>
            </a:pPr>
            <a:endParaRPr lang="en-US" altLang="ko-KR" sz="1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851920" y="1412776"/>
            <a:ext cx="41044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아르노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강을 중심으로 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개의 다리가 연결되어 있으며 도시 내부는 번잡하고 비좁고 구불구불한 도로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광장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탑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거대한 석조성벽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발코니가 딸린 </a:t>
            </a: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요새같은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궁전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검은색 회색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초록색 분홍색의 기하학적 패턴으로 정면이 장식된 교회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수도원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개인소유 주택으로 이루어진 도시였다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높은 벽돌과 총안이 달린 석벽이 사방을 둘러싸고 있었으며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성벽 너머로는 초록색의 인근 언덕까지 농촌마을이 펼쳐져 있었다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   -15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세기 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FLORENCE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설명한 글 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 txBox="1">
            <a:spLocks/>
          </p:cNvSpPr>
          <p:nvPr/>
        </p:nvSpPr>
        <p:spPr>
          <a:xfrm>
            <a:off x="3563888" y="3933056"/>
            <a:ext cx="4536504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000" b="1" dirty="0" smtClean="0"/>
              <a:t>고대 작품을 모방하는 것보다 새로움을 창조하는 것을 추구</a:t>
            </a:r>
            <a:endParaRPr lang="en-US" altLang="ko-KR" sz="1000" b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000" b="1" dirty="0" smtClean="0"/>
              <a:t>자연계의 모습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인간의 개성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행동의 경험과 일치하는 예술 형식 창조를 추구</a:t>
            </a:r>
            <a:endParaRPr lang="en-US" altLang="ko-KR" sz="1000" b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000" b="1" dirty="0" smtClean="0"/>
              <a:t>비록 불완전하였지만 절정기 르네상스의 준비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시기이자</a:t>
            </a:r>
            <a:r>
              <a:rPr lang="en-US" altLang="ko-KR" sz="1000" b="1" dirty="0" smtClean="0"/>
              <a:t>,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000" b="1" dirty="0" smtClean="0"/>
              <a:t>근대적인 예술과 예술가에 대한 개념이 태동하던 시기</a:t>
            </a:r>
            <a:endParaRPr lang="en-US" altLang="ko-KR" sz="1000" b="1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 smtClean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755576" y="2708920"/>
            <a:ext cx="345638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1400" b="1"/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RENAISSANCE ARCHITECTURE</a:t>
            </a:r>
          </a:p>
          <a:p>
            <a:endParaRPr lang="en-US" altLang="ko-KR" dirty="0"/>
          </a:p>
          <a:p>
            <a:r>
              <a:rPr lang="ko-KR" altLang="en-US" dirty="0"/>
              <a:t>르네상스 건축의 건축적 특성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843808" y="1196752"/>
            <a:ext cx="52565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생의 환희와 현실에 대한 </a:t>
            </a: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풍요성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즉 자연과 인간에 대한 개성 존중에 점차 눈을 뜨기 시작한 중세 말기의 사람들은 과거 그리스 로마 시대에 이미 자유롭고 현실의 의의를 강조한 세계가 있었다는 것을 알게 되었다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르네상스의 시작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15528" y="620688"/>
            <a:ext cx="32004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OSPEDALE DEGLI INNOCENTI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ko-KR" altLang="en-US" sz="1400" b="1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403648" y="3284984"/>
            <a:ext cx="59927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최초의 르네상스 건축물</a:t>
            </a: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가장 오래된 복지시설</a:t>
            </a:r>
            <a:endParaRPr lang="en-US" altLang="ko-KR" sz="1000" b="1" dirty="0" smtClean="0"/>
          </a:p>
        </p:txBody>
      </p:sp>
      <p:pic>
        <p:nvPicPr>
          <p:cNvPr id="5" name="Picture 2" descr="C:\Users\JOSEPH\Desktop\Ospedale degli Innocenti\Hospital-Oct06-D4201sAR8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84622"/>
            <a:ext cx="4187873" cy="248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3648" y="4293096"/>
            <a:ext cx="7128792" cy="158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 err="1" smtClean="0"/>
              <a:t>브루넬레스키가</a:t>
            </a:r>
            <a:r>
              <a:rPr lang="ko-KR" altLang="en-US" sz="1000" b="1" dirty="0" smtClean="0"/>
              <a:t> 직물 길드</a:t>
            </a:r>
            <a:r>
              <a:rPr lang="en-US" altLang="ko-KR" sz="1000" b="1" dirty="0" smtClean="0"/>
              <a:t>(Arte </a:t>
            </a:r>
            <a:r>
              <a:rPr lang="en-US" altLang="ko-KR" sz="1000" b="1" dirty="0" err="1" smtClean="0"/>
              <a:t>della</a:t>
            </a:r>
            <a:r>
              <a:rPr lang="en-US" altLang="ko-KR" sz="1000" b="1" dirty="0" smtClean="0"/>
              <a:t> Seta)</a:t>
            </a:r>
            <a:r>
              <a:rPr lang="ko-KR" altLang="en-US" sz="1000" b="1" dirty="0" smtClean="0"/>
              <a:t>의 요청으로 </a:t>
            </a:r>
            <a:r>
              <a:rPr lang="en-US" altLang="ko-KR" sz="1000" b="1" dirty="0" smtClean="0"/>
              <a:t>1419</a:t>
            </a:r>
            <a:r>
              <a:rPr lang="ko-KR" altLang="en-US" sz="1000" b="1" dirty="0" smtClean="0"/>
              <a:t>년에 공사에 착수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1445</a:t>
            </a:r>
            <a:r>
              <a:rPr lang="ko-KR" altLang="en-US" sz="1000" b="1" dirty="0" smtClean="0"/>
              <a:t>년에  완공</a:t>
            </a:r>
            <a:endParaRPr lang="en-US" altLang="ko-KR" sz="1000" b="1" dirty="0" smtClean="0"/>
          </a:p>
          <a:p>
            <a:pPr>
              <a:lnSpc>
                <a:spcPct val="200000"/>
              </a:lnSpc>
            </a:pPr>
            <a:endParaRPr lang="en-US" altLang="ko-KR" sz="1000" b="1" dirty="0" smtClean="0"/>
          </a:p>
          <a:p>
            <a:pPr>
              <a:lnSpc>
                <a:spcPct val="200000"/>
              </a:lnSpc>
            </a:pPr>
            <a:r>
              <a:rPr lang="ko-KR" altLang="en-US" sz="1000" b="1" dirty="0" smtClean="0"/>
              <a:t>실제적으로 </a:t>
            </a:r>
            <a:r>
              <a:rPr lang="ko-KR" altLang="en-US" sz="1000" b="1" dirty="0" err="1" smtClean="0"/>
              <a:t>브루넬레스키가</a:t>
            </a:r>
            <a:r>
              <a:rPr lang="ko-KR" altLang="en-US" sz="1000" b="1" dirty="0" smtClean="0"/>
              <a:t> 공사감독을 한 기간은 </a:t>
            </a:r>
            <a:r>
              <a:rPr lang="en-US" altLang="ko-KR" sz="1000" b="1" dirty="0" smtClean="0"/>
              <a:t>1427</a:t>
            </a:r>
            <a:r>
              <a:rPr lang="ko-KR" altLang="en-US" sz="1000" b="1" dirty="0" smtClean="0"/>
              <a:t>년까지 이며</a:t>
            </a:r>
            <a:r>
              <a:rPr lang="en-US" altLang="ko-KR" sz="1000" b="1" dirty="0" smtClean="0"/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000" b="1" dirty="0" smtClean="0"/>
              <a:t>실질적으로 </a:t>
            </a:r>
            <a:r>
              <a:rPr lang="en-US" altLang="ko-KR" sz="1000" b="1" dirty="0" smtClean="0"/>
              <a:t>1423</a:t>
            </a:r>
            <a:r>
              <a:rPr lang="ko-KR" altLang="en-US" sz="1000" b="1" dirty="0" smtClean="0"/>
              <a:t>년 </a:t>
            </a:r>
            <a:r>
              <a:rPr lang="ko-KR" altLang="en-US" sz="1000" b="1" dirty="0" err="1" smtClean="0"/>
              <a:t>부터</a:t>
            </a:r>
            <a:r>
              <a:rPr lang="ko-KR" altLang="en-US" sz="1000" b="1" dirty="0" smtClean="0"/>
              <a:t> 프란체스코 델라 </a:t>
            </a:r>
            <a:r>
              <a:rPr lang="ko-KR" altLang="en-US" sz="1000" b="1" dirty="0" err="1" smtClean="0"/>
              <a:t>루나</a:t>
            </a:r>
            <a:r>
              <a:rPr lang="en-US" altLang="ko-KR" sz="1000" b="1" dirty="0" smtClean="0"/>
              <a:t>(Francesco </a:t>
            </a:r>
            <a:r>
              <a:rPr lang="en-US" altLang="ko-KR" sz="1000" b="1" dirty="0" err="1" smtClean="0"/>
              <a:t>della</a:t>
            </a:r>
            <a:r>
              <a:rPr lang="en-US" altLang="ko-KR" sz="1000" b="1" dirty="0" smtClean="0"/>
              <a:t> Luna)</a:t>
            </a:r>
            <a:r>
              <a:rPr lang="ko-KR" altLang="en-US" sz="1000" b="1" dirty="0" smtClean="0"/>
              <a:t>에 의해 공사가 진행</a:t>
            </a:r>
            <a:endParaRPr lang="en-US" altLang="ko-KR" sz="1000" b="1" dirty="0" smtClean="0"/>
          </a:p>
          <a:p>
            <a:pPr>
              <a:lnSpc>
                <a:spcPct val="200000"/>
              </a:lnSpc>
            </a:pPr>
            <a:r>
              <a:rPr lang="ko-KR" altLang="en-US" sz="1000" b="1" dirty="0" smtClean="0"/>
              <a:t>→ </a:t>
            </a:r>
            <a:r>
              <a:rPr lang="ko-KR" altLang="en-US" sz="1000" b="1" dirty="0" err="1" smtClean="0"/>
              <a:t>브루넬레스키의</a:t>
            </a:r>
            <a:r>
              <a:rPr lang="ko-KR" altLang="en-US" sz="1000" b="1" dirty="0" smtClean="0"/>
              <a:t> 초기원안과는 다르게 변경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루나</a:t>
            </a:r>
            <a:r>
              <a:rPr lang="ko-KR" altLang="en-US" sz="1000" b="1" dirty="0" smtClean="0"/>
              <a:t> 이후로도 몇몇 부분이 변경</a:t>
            </a:r>
            <a:endParaRPr lang="en-US" altLang="ko-KR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9874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SEPH\Desktop\K-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125"/>
            <a:ext cx="7467600" cy="6381750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5" name="부제목 2"/>
          <p:cNvSpPr txBox="1">
            <a:spLocks/>
          </p:cNvSpPr>
          <p:nvPr/>
        </p:nvSpPr>
        <p:spPr>
          <a:xfrm>
            <a:off x="1315528" y="620688"/>
            <a:ext cx="3200400" cy="9361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</a:rPr>
              <a:t>MAP</a:t>
            </a:r>
          </a:p>
          <a:p>
            <a:pPr marL="0" indent="0">
              <a:buNone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2932981" y="1880558"/>
            <a:ext cx="1999059" cy="2053087"/>
          </a:xfrm>
          <a:custGeom>
            <a:avLst/>
            <a:gdLst>
              <a:gd name="connsiteX0" fmla="*/ 1155940 w 1975449"/>
              <a:gd name="connsiteY0" fmla="*/ 0 h 2053087"/>
              <a:gd name="connsiteX1" fmla="*/ 0 w 1975449"/>
              <a:gd name="connsiteY1" fmla="*/ 1242204 h 2053087"/>
              <a:gd name="connsiteX2" fmla="*/ 914400 w 1975449"/>
              <a:gd name="connsiteY2" fmla="*/ 2053087 h 2053087"/>
              <a:gd name="connsiteX3" fmla="*/ 1975449 w 1975449"/>
              <a:gd name="connsiteY3" fmla="*/ 810884 h 2053087"/>
              <a:gd name="connsiteX4" fmla="*/ 1155940 w 1975449"/>
              <a:gd name="connsiteY4" fmla="*/ 0 h 2053087"/>
              <a:gd name="connsiteX0" fmla="*/ 1155940 w 1999059"/>
              <a:gd name="connsiteY0" fmla="*/ 0 h 2053087"/>
              <a:gd name="connsiteX1" fmla="*/ 0 w 1999059"/>
              <a:gd name="connsiteY1" fmla="*/ 1242204 h 2053087"/>
              <a:gd name="connsiteX2" fmla="*/ 914400 w 1999059"/>
              <a:gd name="connsiteY2" fmla="*/ 2053087 h 2053087"/>
              <a:gd name="connsiteX3" fmla="*/ 1999059 w 1999059"/>
              <a:gd name="connsiteY3" fmla="*/ 756354 h 2053087"/>
              <a:gd name="connsiteX4" fmla="*/ 1155940 w 1999059"/>
              <a:gd name="connsiteY4" fmla="*/ 0 h 205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9059" h="2053087">
                <a:moveTo>
                  <a:pt x="1155940" y="0"/>
                </a:moveTo>
                <a:lnTo>
                  <a:pt x="0" y="1242204"/>
                </a:lnTo>
                <a:lnTo>
                  <a:pt x="914400" y="2053087"/>
                </a:lnTo>
                <a:lnTo>
                  <a:pt x="1999059" y="756354"/>
                </a:lnTo>
                <a:lnTo>
                  <a:pt x="1155940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674853" y="241540"/>
            <a:ext cx="2907102" cy="2260120"/>
          </a:xfrm>
          <a:custGeom>
            <a:avLst/>
            <a:gdLst>
              <a:gd name="connsiteX0" fmla="*/ 1250830 w 2907102"/>
              <a:gd name="connsiteY0" fmla="*/ 2260120 h 2260120"/>
              <a:gd name="connsiteX1" fmla="*/ 2216989 w 2907102"/>
              <a:gd name="connsiteY1" fmla="*/ 1233577 h 2260120"/>
              <a:gd name="connsiteX2" fmla="*/ 2907102 w 2907102"/>
              <a:gd name="connsiteY2" fmla="*/ 345056 h 2260120"/>
              <a:gd name="connsiteX3" fmla="*/ 2484407 w 2907102"/>
              <a:gd name="connsiteY3" fmla="*/ 0 h 2260120"/>
              <a:gd name="connsiteX4" fmla="*/ 1802921 w 2907102"/>
              <a:gd name="connsiteY4" fmla="*/ 0 h 2260120"/>
              <a:gd name="connsiteX5" fmla="*/ 1518249 w 2907102"/>
              <a:gd name="connsiteY5" fmla="*/ 388188 h 2260120"/>
              <a:gd name="connsiteX6" fmla="*/ 1086928 w 2907102"/>
              <a:gd name="connsiteY6" fmla="*/ 0 h 2260120"/>
              <a:gd name="connsiteX7" fmla="*/ 0 w 2907102"/>
              <a:gd name="connsiteY7" fmla="*/ 1138686 h 2260120"/>
              <a:gd name="connsiteX8" fmla="*/ 1207698 w 2907102"/>
              <a:gd name="connsiteY8" fmla="*/ 2234241 h 2260120"/>
              <a:gd name="connsiteX9" fmla="*/ 1250830 w 2907102"/>
              <a:gd name="connsiteY9" fmla="*/ 2260120 h 22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07102" h="2260120">
                <a:moveTo>
                  <a:pt x="1250830" y="2260120"/>
                </a:moveTo>
                <a:lnTo>
                  <a:pt x="2216989" y="1233577"/>
                </a:lnTo>
                <a:lnTo>
                  <a:pt x="2907102" y="345056"/>
                </a:lnTo>
                <a:lnTo>
                  <a:pt x="2484407" y="0"/>
                </a:lnTo>
                <a:lnTo>
                  <a:pt x="1802921" y="0"/>
                </a:lnTo>
                <a:lnTo>
                  <a:pt x="1518249" y="388188"/>
                </a:lnTo>
                <a:lnTo>
                  <a:pt x="1086928" y="0"/>
                </a:lnTo>
                <a:lnTo>
                  <a:pt x="0" y="1138686"/>
                </a:lnTo>
                <a:lnTo>
                  <a:pt x="1207698" y="2234241"/>
                </a:lnTo>
                <a:lnTo>
                  <a:pt x="1250830" y="2260120"/>
                </a:lnTo>
                <a:close/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1763688" y="3573016"/>
            <a:ext cx="1584176" cy="187220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 15"/>
          <p:cNvSpPr/>
          <p:nvPr/>
        </p:nvSpPr>
        <p:spPr>
          <a:xfrm>
            <a:off x="5106838" y="2001328"/>
            <a:ext cx="3200400" cy="3036498"/>
          </a:xfrm>
          <a:custGeom>
            <a:avLst/>
            <a:gdLst>
              <a:gd name="connsiteX0" fmla="*/ 405441 w 3200400"/>
              <a:gd name="connsiteY0" fmla="*/ 0 h 3036498"/>
              <a:gd name="connsiteX1" fmla="*/ 0 w 3200400"/>
              <a:gd name="connsiteY1" fmla="*/ 500332 h 3036498"/>
              <a:gd name="connsiteX2" fmla="*/ 543464 w 3200400"/>
              <a:gd name="connsiteY2" fmla="*/ 931653 h 3036498"/>
              <a:gd name="connsiteX3" fmla="*/ 396815 w 3200400"/>
              <a:gd name="connsiteY3" fmla="*/ 1130061 h 3036498"/>
              <a:gd name="connsiteX4" fmla="*/ 3200400 w 3200400"/>
              <a:gd name="connsiteY4" fmla="*/ 3036498 h 3036498"/>
              <a:gd name="connsiteX5" fmla="*/ 3200400 w 3200400"/>
              <a:gd name="connsiteY5" fmla="*/ 1846053 h 3036498"/>
              <a:gd name="connsiteX6" fmla="*/ 405441 w 3200400"/>
              <a:gd name="connsiteY6" fmla="*/ 0 h 303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0" h="3036498">
                <a:moveTo>
                  <a:pt x="405441" y="0"/>
                </a:moveTo>
                <a:lnTo>
                  <a:pt x="0" y="500332"/>
                </a:lnTo>
                <a:lnTo>
                  <a:pt x="543464" y="931653"/>
                </a:lnTo>
                <a:lnTo>
                  <a:pt x="396815" y="1130061"/>
                </a:lnTo>
                <a:lnTo>
                  <a:pt x="3200400" y="3036498"/>
                </a:lnTo>
                <a:lnTo>
                  <a:pt x="3200400" y="1846053"/>
                </a:lnTo>
                <a:lnTo>
                  <a:pt x="405441" y="0"/>
                </a:lnTo>
                <a:close/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3873260" y="2553419"/>
            <a:ext cx="2587925" cy="2760453"/>
          </a:xfrm>
          <a:custGeom>
            <a:avLst/>
            <a:gdLst>
              <a:gd name="connsiteX0" fmla="*/ 0 w 2587925"/>
              <a:gd name="connsiteY0" fmla="*/ 1449238 h 2760453"/>
              <a:gd name="connsiteX1" fmla="*/ 1457865 w 2587925"/>
              <a:gd name="connsiteY1" fmla="*/ 2760453 h 2760453"/>
              <a:gd name="connsiteX2" fmla="*/ 2587925 w 2587925"/>
              <a:gd name="connsiteY2" fmla="*/ 1311215 h 2760453"/>
              <a:gd name="connsiteX3" fmla="*/ 1578634 w 2587925"/>
              <a:gd name="connsiteY3" fmla="*/ 577970 h 2760453"/>
              <a:gd name="connsiteX4" fmla="*/ 1725283 w 2587925"/>
              <a:gd name="connsiteY4" fmla="*/ 396815 h 2760453"/>
              <a:gd name="connsiteX5" fmla="*/ 1224951 w 2587925"/>
              <a:gd name="connsiteY5" fmla="*/ 0 h 2760453"/>
              <a:gd name="connsiteX6" fmla="*/ 0 w 2587925"/>
              <a:gd name="connsiteY6" fmla="*/ 1449238 h 276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7925" h="2760453">
                <a:moveTo>
                  <a:pt x="0" y="1449238"/>
                </a:moveTo>
                <a:lnTo>
                  <a:pt x="1457865" y="2760453"/>
                </a:lnTo>
                <a:lnTo>
                  <a:pt x="2587925" y="1311215"/>
                </a:lnTo>
                <a:lnTo>
                  <a:pt x="1578634" y="577970"/>
                </a:lnTo>
                <a:lnTo>
                  <a:pt x="1725283" y="396815"/>
                </a:lnTo>
                <a:lnTo>
                  <a:pt x="1224951" y="0"/>
                </a:lnTo>
                <a:lnTo>
                  <a:pt x="0" y="144923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1691680" y="4653136"/>
            <a:ext cx="237626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>
                <a:solidFill>
                  <a:schemeClr val="bg1"/>
                </a:solidFill>
              </a:rPr>
              <a:t>피렌체 대성당 방향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4355976" y="3789040"/>
            <a:ext cx="237626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1" dirty="0" err="1"/>
              <a:t>Ospedale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degli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Innocenti</a:t>
            </a: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ko-KR" altLang="en-US" sz="1000" b="1" dirty="0"/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4139952" y="1700538"/>
            <a:ext cx="237626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1" dirty="0" err="1">
                <a:solidFill>
                  <a:schemeClr val="bg1"/>
                </a:solidFill>
              </a:rPr>
              <a:t>Museo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en-US" altLang="ko-KR" sz="1000" b="1" dirty="0" err="1">
                <a:solidFill>
                  <a:schemeClr val="bg1"/>
                </a:solidFill>
              </a:rPr>
              <a:t>Archeologico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부제목 2"/>
          <p:cNvSpPr txBox="1">
            <a:spLocks/>
          </p:cNvSpPr>
          <p:nvPr/>
        </p:nvSpPr>
        <p:spPr>
          <a:xfrm>
            <a:off x="3059832" y="2780928"/>
            <a:ext cx="237626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1" dirty="0">
                <a:solidFill>
                  <a:schemeClr val="bg1"/>
                </a:solidFill>
              </a:rPr>
              <a:t>Piazza </a:t>
            </a:r>
            <a:r>
              <a:rPr lang="en-US" altLang="ko-KR" sz="1000" b="1" dirty="0" err="1">
                <a:solidFill>
                  <a:schemeClr val="bg1"/>
                </a:solidFill>
              </a:rPr>
              <a:t>della</a:t>
            </a:r>
            <a:r>
              <a:rPr lang="en-US" altLang="ko-KR" sz="1000" b="1" dirty="0">
                <a:solidFill>
                  <a:schemeClr val="bg1"/>
                </a:solidFill>
              </a:rPr>
              <a:t> S. Annunziata</a:t>
            </a:r>
          </a:p>
          <a:p>
            <a:pPr marL="0" indent="0">
              <a:buNone/>
            </a:pPr>
            <a:endParaRPr lang="en-US" altLang="ko-KR" sz="1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2692400" y="1818640"/>
            <a:ext cx="1290320" cy="1300480"/>
          </a:xfrm>
          <a:custGeom>
            <a:avLst/>
            <a:gdLst>
              <a:gd name="connsiteX0" fmla="*/ 1290320 w 1290320"/>
              <a:gd name="connsiteY0" fmla="*/ 132080 h 1300480"/>
              <a:gd name="connsiteX1" fmla="*/ 193040 w 1290320"/>
              <a:gd name="connsiteY1" fmla="*/ 1300480 h 1300480"/>
              <a:gd name="connsiteX2" fmla="*/ 0 w 1290320"/>
              <a:gd name="connsiteY2" fmla="*/ 1148080 h 1300480"/>
              <a:gd name="connsiteX3" fmla="*/ 1148080 w 1290320"/>
              <a:gd name="connsiteY3" fmla="*/ 0 h 1300480"/>
              <a:gd name="connsiteX4" fmla="*/ 1290320 w 1290320"/>
              <a:gd name="connsiteY4" fmla="*/ 132080 h 130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320" h="1300480">
                <a:moveTo>
                  <a:pt x="1290320" y="132080"/>
                </a:moveTo>
                <a:lnTo>
                  <a:pt x="193040" y="1300480"/>
                </a:lnTo>
                <a:lnTo>
                  <a:pt x="0" y="1148080"/>
                </a:lnTo>
                <a:lnTo>
                  <a:pt x="1148080" y="0"/>
                </a:lnTo>
                <a:lnTo>
                  <a:pt x="1290320" y="132080"/>
                </a:lnTo>
                <a:close/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2411760" y="2165590"/>
            <a:ext cx="1728192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altLang="ko-KR" sz="1000" b="1" dirty="0">
                <a:solidFill>
                  <a:schemeClr val="bg1"/>
                </a:solidFill>
              </a:rPr>
              <a:t>Albergo Hotel Loggiato Dei Serviti</a:t>
            </a:r>
          </a:p>
          <a:p>
            <a:pPr marL="0" indent="0">
              <a:buNone/>
            </a:pP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5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15528" y="620688"/>
            <a:ext cx="32004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/>
              <a:t>THE HOSPITAL OF THE INNOCENTS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ko-KR" altLang="en-US" sz="1400" b="1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315528" y="2276872"/>
            <a:ext cx="3200400" cy="410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건축적 특징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ko-KR" altLang="en-US" sz="1000" b="1" dirty="0" smtClean="0"/>
              <a:t>로마네스크</a:t>
            </a:r>
            <a:r>
              <a:rPr lang="en-US" altLang="ko-KR" sz="1000" b="1" dirty="0" smtClean="0"/>
              <a:t>(Romanesque)</a:t>
            </a:r>
            <a:r>
              <a:rPr lang="ko-KR" altLang="en-US" sz="1000" b="1" dirty="0" smtClean="0"/>
              <a:t>건물로 부터 영향을 받음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endParaRPr lang="ko-KR" altLang="en-US" sz="1000" b="1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3392087" y="2708920"/>
            <a:ext cx="59927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ko-KR" altLang="en-US" sz="1000" b="1" dirty="0" smtClean="0"/>
              <a:t>수평성에 대한 강조</a:t>
            </a:r>
            <a:endParaRPr lang="en-US" altLang="ko-KR" sz="1000" b="1" dirty="0" smtClean="0"/>
          </a:p>
          <a:p>
            <a:pPr>
              <a:buAutoNum type="arabicPeriod"/>
            </a:pPr>
            <a:r>
              <a:rPr lang="ko-KR" altLang="en-US" sz="1000" b="1" dirty="0" smtClean="0"/>
              <a:t>명료한 분절</a:t>
            </a:r>
            <a:endParaRPr lang="en-US" altLang="ko-KR" sz="1000" b="1" dirty="0"/>
          </a:p>
          <a:p>
            <a:pPr>
              <a:buAutoNum type="arabicPeriod" startAt="3"/>
            </a:pPr>
            <a:r>
              <a:rPr lang="ko-KR" altLang="en-US" sz="1000" b="1" dirty="0" smtClean="0"/>
              <a:t>디자인의 대칭성</a:t>
            </a:r>
            <a:endParaRPr lang="en-US" altLang="ko-KR" sz="1000" b="1" dirty="0" smtClean="0"/>
          </a:p>
          <a:p>
            <a:pPr>
              <a:buAutoNum type="arabicPeriod" startAt="3"/>
            </a:pPr>
            <a:r>
              <a:rPr lang="ko-KR" altLang="en-US" sz="1000" b="1" dirty="0" smtClean="0"/>
              <a:t>고전적 요소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코린트식 </a:t>
            </a:r>
            <a:r>
              <a:rPr lang="ko-KR" altLang="en-US" sz="1000" b="1" dirty="0" err="1" smtClean="0"/>
              <a:t>주두</a:t>
            </a:r>
            <a:r>
              <a:rPr lang="en-US" altLang="ko-KR" sz="1000" b="1" dirty="0" smtClean="0"/>
              <a:t>+</a:t>
            </a:r>
            <a:r>
              <a:rPr lang="ko-KR" altLang="en-US" sz="1000" b="1" dirty="0" err="1" smtClean="0"/>
              <a:t>필라스터</a:t>
            </a:r>
            <a:r>
              <a:rPr lang="en-US" altLang="ko-KR" sz="1000" b="1" dirty="0" smtClean="0"/>
              <a:t>+</a:t>
            </a:r>
            <a:r>
              <a:rPr lang="ko-KR" altLang="en-US" sz="1000" b="1" dirty="0" err="1" smtClean="0"/>
              <a:t>페디먼트창</a:t>
            </a:r>
            <a:r>
              <a:rPr lang="en-US" altLang="ko-KR" sz="1000" b="1" dirty="0" smtClean="0"/>
              <a:t>)</a:t>
            </a:r>
          </a:p>
          <a:p>
            <a:pPr>
              <a:buAutoNum type="arabicPeriod" startAt="3"/>
            </a:pPr>
            <a:r>
              <a:rPr lang="ko-KR" altLang="en-US" sz="1000" b="1" dirty="0" smtClean="0"/>
              <a:t>이성적이고 논리적인 건축</a:t>
            </a:r>
            <a:endParaRPr lang="en-US" altLang="ko-KR" sz="1000" b="1" dirty="0" smtClean="0"/>
          </a:p>
          <a:p>
            <a:pPr marL="0" indent="0">
              <a:buNone/>
            </a:pPr>
            <a:endParaRPr lang="ko-KR" altLang="en-US" sz="1000" b="1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3392087" y="4581128"/>
            <a:ext cx="59927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/>
              <a:t>직사각형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원 같은 기하학적인  요소로 이루어지는 르네상스식 체계로 만듦</a:t>
            </a:r>
            <a:endParaRPr lang="en-US" altLang="ko-KR" sz="1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/>
              <a:t>고대 로마의 </a:t>
            </a:r>
            <a:r>
              <a:rPr lang="en-US" altLang="ko-KR" sz="1000" b="1" dirty="0" err="1" smtClean="0"/>
              <a:t>corinth</a:t>
            </a:r>
            <a:r>
              <a:rPr lang="en-US" altLang="ko-KR" sz="1000" b="1" dirty="0" smtClean="0"/>
              <a:t>  </a:t>
            </a:r>
            <a:r>
              <a:rPr lang="ko-KR" altLang="en-US" sz="1000" b="1" dirty="0" smtClean="0"/>
              <a:t>기둥을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사용했지만 비례는 새롭게 적용</a:t>
            </a:r>
            <a:endParaRPr lang="en-US" altLang="ko-KR" sz="1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/>
              <a:t>기둥의 배열을 엄격히 적용함으로써  </a:t>
            </a:r>
            <a:r>
              <a:rPr lang="en-US" altLang="ko-KR" sz="1000" b="1" dirty="0" smtClean="0"/>
              <a:t>Façade</a:t>
            </a:r>
            <a:r>
              <a:rPr lang="ko-KR" altLang="en-US" sz="1000" b="1" dirty="0" smtClean="0"/>
              <a:t>에서</a:t>
            </a:r>
            <a:r>
              <a:rPr lang="en-US" altLang="ko-KR" sz="1000" b="1" dirty="0" smtClean="0"/>
              <a:t>  </a:t>
            </a:r>
            <a:r>
              <a:rPr lang="ko-KR" altLang="en-US" sz="1000" b="1" dirty="0" smtClean="0"/>
              <a:t>고대의 엄숙함을 느끼게 함</a:t>
            </a:r>
            <a:endParaRPr lang="en-US" altLang="ko-KR" sz="1000" b="1" dirty="0" smtClean="0"/>
          </a:p>
          <a:p>
            <a:pPr marL="0" indent="0">
              <a:buNone/>
            </a:pP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3507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1086</Words>
  <Application>Microsoft Office PowerPoint</Application>
  <PresentationFormat>화면 슬라이드 쇼(4:3)</PresentationFormat>
  <Paragraphs>304</Paragraphs>
  <Slides>29</Slides>
  <Notes>2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공간 분석론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공간 분석론</dc:title>
  <dc:creator>JOSEPH</dc:creator>
  <cp:lastModifiedBy>JOSEPH</cp:lastModifiedBy>
  <cp:revision>132</cp:revision>
  <dcterms:created xsi:type="dcterms:W3CDTF">2011-09-14T07:02:44Z</dcterms:created>
  <dcterms:modified xsi:type="dcterms:W3CDTF">2011-09-29T01:01:15Z</dcterms:modified>
</cp:coreProperties>
</file>